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409" r:id="rId3"/>
    <p:sldId id="410" r:id="rId4"/>
    <p:sldId id="412" r:id="rId5"/>
    <p:sldId id="413" r:id="rId6"/>
    <p:sldId id="414" r:id="rId7"/>
    <p:sldId id="415" r:id="rId8"/>
    <p:sldId id="411" r:id="rId9"/>
    <p:sldId id="416" r:id="rId10"/>
    <p:sldId id="417" r:id="rId11"/>
    <p:sldId id="419" r:id="rId12"/>
    <p:sldId id="418" r:id="rId13"/>
    <p:sldId id="420" r:id="rId14"/>
    <p:sldId id="421" r:id="rId15"/>
    <p:sldId id="422" r:id="rId16"/>
    <p:sldId id="42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337"/>
    <p:restoredTop sz="94842"/>
  </p:normalViewPr>
  <p:slideViewPr>
    <p:cSldViewPr snapToGrid="0">
      <p:cViewPr varScale="1">
        <p:scale>
          <a:sx n="68" d="100"/>
          <a:sy n="68" d="100"/>
        </p:scale>
        <p:origin x="232" y="1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3:11:59.2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1 356 24575,'93'-10'0,"0"0"0,-1 0 0,1 0 0,0 0 0,-7 0 0,4-2 0,0 0 0,-3 0 0,-6 1 0,-12 1 0,25-5 0,-7 0 0,6-1 0,6-1 0,-20-1 0,-9-9 0,17 5 0,-75 20 0,1-3 0,0-1 0,-1-1 0,1 0 0,6-4 0,0 4 0,1-6 0,-2 0 0,1 6 0,14 1 0,-10 6 0,15 0 0,-24 0 0,10 0 0,-10-5 0,5-2 0,-7 0 0,1 1 0,5 6 0,-4 0 0,10 0 0,-9 0 0,9 0 0,-10 0 0,10 0 0,-10 0 0,10 0 0,-10 0 0,10 0 0,-10 0 0,10 0 0,-10 0 0,5 6 0,-7-5 0,1 5 0,0-1 0,-1 2 0,1 1 0,5-3 0,-3-5 0,22 9 0,-14-7 0,11 12 0,-16-7 0,-5 0 0,-1-2 0,7-5 0,-5 0 0,4 6 0,-5-5 0,0 5 0,-1 0 0,1 1 0,0 0 0,5-2 0,-4-5 0,10 0 0,-10 6 0,10-5 0,-9 5 0,9-6 0,-5 11 0,1-8 0,-2 9 0,-5-12 0,0 0 0,0 5 0,5-3 0,-4 3 0,10-5 0,-10 0 0,10 0 0,-10 0 0,10 0 0,-10 0 0,5 6 0,-6 1 0,-1 0 0,7-1 0,-5-6 0,4 5 0,-5-3 0,0 3 0,5-5 0,-4 0 0,10 0 0,-10 0 0,10 0 0,9 0 0,-9 0 0,13 0 0,-23 0 0,10 0 0,-9 0 0,9 0 0,-10 0 0,10 0 0,-10 0 0,10 0 0,-10 0 0,10 0 0,-10 0 0,4 0 0,-5 0 0,0 0 0,5 0 0,-4 0 0,10 0 0,-10 0 0,10 0 0,-9 0 0,9 0 0,-10 0 0,10 0 0,-10 0 0,10 0 0,-10 0 0,4 0 0,-5 0 0,5 6 0,-4 1 0,5 0 0,13 7 0,-9-12 0,10 6 0,-9-8 0,-10 0 0,10 0 0,-9 0 0,9 0 0,-10 0 0,10 0 0,-10 0 0,10 0 0,-10 0 0,10 0 0,-10 0 0,10 0 0,-10 0 0,10 0 0,-10 0 0,10 0 0,-10 0 0,10 0 0,-9 0 0,9 0 0,9 0 0,-10 0 0,15 0 0,-24 0 0,10 0 0,-10 6 0,4 1 0,-5 0 0,0-1 0,-1 0 0,1-5 0,0 5 0,5-6 0,-4 0 0,10 0 0,-9 0 0,9 0 0,-10 0 0,10 11 0,-10-8 0,10 8 0,-10-11 0,10 6 0,-10-5 0,10 5 0,9 10 0,-9-12 0,13 13 0,-3-17 0,-11 0 0,14 0 0,-23 0 0,10 6 0,-9-5 0,3 5 0,0-6 0,2 0 0,0 0 0,17 8 0,-19 0 0,14 2 0,-19-5 0,5-5 0,-4 0 0,10 0 0,-10 0 0,10 0 0,-10 0 0,10 0 0,-10 0 0,11 0 0,-11 0 0,10 0 0,-10 0 0,4 0 0,-5 0 0,19 0 0,-15 0 0,21 0 0,-24 0 0,10 0 0,-10 0 0,5 0 0,-7 0 0,1 0 0,5 0 0,-4 0 0,10 0 0,-9 0 0,9 0 0,-10 0 0,10 0 0,-10 0 0,10 0 0,-10 0 0,10 0 0,-10 0 0,10 0 0,-10 0 0,10 0 0,-10 0 0,10 0 0,-10 0 0,10 0 0,-9 0 0,9 0 0,-10 0 0,10 0 0,-10-5 0,10 3 0,-10-4 0,10 6 0,-10 0 0,10 0 0,-10 0 0,10 0 0,-4-5 0,0-2 0,-2 0 0,0-5 0,-9 11 0,2-5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3:12:23.31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1 611 24575,'13'0'0,"-1"0"0,7 0 0,-5 0 0,10 0 0,-10 0 0,10 0 0,-10 0 0,10 0 0,-10 0 0,10 0 0,-10-5 0,5 3 0,-7-3 0,1 5 0,5 0 0,2-12 0,0 9 0,-2-8 0,1 5 0,-5 5 0,10-5 0,-4 1 0,-1-2 0,0-6 0,-1 6 0,-4 1 0,10 6 0,-10 0 0,10 0 0,-4-11 0,0 8 0,4-14 0,-10 16 0,4-5 0,1-5 0,-5 8 0,10-8 0,-10 11 0,10 0 0,-10 0 0,10-6 0,-10 5 0,10-5 0,-10 6 0,10 0 0,-10 0 0,10 0 0,-9 0 0,3 0 0,0 0 0,16 0 0,-5 0 0,4 0 0,-9 0 0,-10 0 0,10 0 0,-10 0 0,10 0 0,-4 0 0,5 0 0,1 0 0,-6 0 0,17 0 0,-14 0 0,30 0 0,-30 0 0,15 0 0,-24 0 0,10 0 0,-10 0 0,10 0 0,-10 0 0,10 0 0,-4 0 0,5 0 0,1 0 0,-7 0 0,19 0 0,-20-6 0,14-1 0,-14 0 0,-4 2 0,4 5 0,1 0 0,1-6 0,-1 5 0,0-5 0,13 6 0,-9 0 0,10 0 0,-9-11 0,-10 8 0,10-8 0,-10 11 0,10 0 0,-9 0 0,3 0 0,0-6 0,2 4 0,0-3 0,17 5 0,-13 0 0,9 0 0,-9 0 0,-4-12 0,-1 10 0,6-10 0,-11 12 0,4 0 0,0 0 0,-4-5 0,10 3 0,-9-3 0,22 5 0,0 0 0,19 0 0,0 0 0,0 0 0,-14 0 0,-2-12 0,-21 10 0,0-10 0,13 12 0,-9 0 0,10 0 0,-9 0 0,-10-5 0,5 3 0,-7-3 0,7 5 0,-5 0 0,23 0 0,-19 0 0,33 0 0,-28 0 0,16 0 0,-13 0 0,-1 0 0,-5 0 0,-2-6 0,-5-1 0,0 0 0,5 1 0,-4 6 0,10-6 0,-10 5 0,10-5 0,-10 6 0,5 0 0,-1 0 0,2 0 0,0 0 0,4-11 0,-10 8 0,23-8 0,-13 11 0,15-6 0,-14 5 0,1-5 0,-7 6 0,5 0 0,-10 0 0,10 0 0,-4-11 0,0 8 0,-2-8 0,1 11 0,42 0 0,-25 0 0,25-6 0,-37-6 0,-10 3 0,10-2 0,-10 11 0,10 0 0,-10 0 0,10 0 0,10-9 0,-11 7 0,28-14 0,-34 8 0,21-2 0,-5-4 0,10 12 0,41-32 0,-35 27 0,18-19 0,-28 26 0,-16 0 0,28 0 0,-33 0 0,14 0 0,-20 0 0,7 0 0,-5 0 0,10 0 0,-10-6 0,10 5 0,-10-5 0,10 6 0,-10 0 0,5 0 0,-1 0 0,-4 0 0,10 0 0,10 0 0,-11 0 0,14 0 0,-17 0 0,0 0 0,17 0 0,0 0 0,6 0 0,-10 0 0,-9 0 0,9 0 0,-9 0 0,13 0 0,-23 0 0,10 0 0,-10 0 0,24 0 0,-15 0 0,11 0 0,-10 0 0,-10 0 0,10 0 0,9 0 0,-10 0 0,29 0 0,-29 0 0,10 0 0,-9 0 0,-10 0 0,10 0 0,-10 0 0,10 0 0,-10 0 0,10 0 0,10 0 0,-11 0 0,15 0 0,-24 0 0,10 0 0,-10 0 0,10 0 0,-10 0 0,4-6 0,-11 5 0,-1-5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3:12:31.4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0 298 24575,'8'-13'0,"3"0"0,-4 6 0,11-4 0,-4 10 0,5-5 0,-1-5 0,2 2 0,0-3 0,-2 6 0,0 6 0,2-6 0,6-6 0,-1 3 0,0-14 0,1 21 0,-1-15 0,-5 15 0,18-3 0,-15 5 0,29-17 0,-28 13 0,27-13 0,-28 17 0,10-5 0,-9 3 0,-10-3 0,10 5 0,-9 0 0,22 0 0,-14 0 0,11 0 0,-10 0 0,9 0 0,-10 0 0,28 0 0,-27 0 0,15 0 0,-14 0 0,14 0 0,-10 0 0,10 0 0,-14 0 0,1 0 0,41 0 0,-32 0 0,46 0 0,-11 0 0,-7 0 0,21 0 0,-28 0 0,0 0 0,-14 0 0,11 0 0,-24 0 0,23 0 0,-23 0 0,10 0 0,0 0 0,4 0 0,-7 0 0,16 0 0,-29 0 0,29 0 0,-9 0 0,-6 0 0,0 0 0,-23 0 0,10 0 0,-9 0 0,9 0 0,-10 0 0,10 0 0,-10 0 0,10 0 0,-10 0 0,10 0 0,-10 0 0,10 0 0,-4 0 0,5 0 0,14 0 0,-10 0 0,10 0 0,-13 0 0,13 0 0,-16 0 0,14 0 0,-17 0 0,0 0 0,4 0 0,9 0 0,-10 0 0,15 0 0,-24 0 0,10 0 0,-10 0 0,10 0 0,-10 0 0,10 0 0,-9 0 0,3 0 0,-5 0 0,-1 0 0,1 0 0,5 0 0,2 0 0,0 0 0,4 0 0,-10 0 0,24 0 0,-15 0 0,10 0 0,-9 0 0,-4 0 0,5 0 0,1 0 0,13 0 0,-10 0 0,10 0 0,-14 0 0,1 0 0,-1 0 0,14 0 0,-10 0 0,4 0 0,5 0 0,-15 0 0,30 0 0,-30 0 0,14 0 0,-23 0 0,10 0 0,-9 0 0,9 0 0,-10 0 0,23 8 0,-13-6 0,9 6 0,-9-8 0,-10 0 0,10 0 0,-10 0 0,10 6 0,-10-5 0,10 5 0,-10-6 0,10 0 0,-9 0 0,9 0 0,-10 0 0,4 0 0,0 0 0,2 0 0,0 0 0,4 0 0,-10 0 0,10 0 0,-10 0 0,24 0 0,-15 0 0,10 0 0,5 0 0,-15 0 0,16 0 0,-13 0 0,-1 0 0,14 0 0,-16 0 0,28 0 0,-14 0 0,6 0 0,9 0 0,-9 0 0,13 0 0,0 0 0,-14 0 0,-3 0 0,0 0 0,-16 0 0,15 0 0,-18 0 0,-1 6 0,5 1 0,-9 0 0,9-2 0,-10-5 0,23 0 0,-13 0 0,9 0 0,-9 0 0,9 0 0,-4 6 0,4-5 0,5 5 0,-20-6 0,19 0 0,-23 0 0,10 0 0,-10 0 0,10 0 0,-9 0 0,22 0 0,-14 0 0,11 0 0,-10 0 0,-10 0 0,10 0 0,-10 0 0,10 0 0,-10 0 0,10 0 0,-10 0 0,10 0 0,-10 0 0,10 0 0,-9 0 0,3 0 0,0 0 0,2 0 0,5 0 0,1 0 0,13 0 0,-10 0 0,4 0 0,5 0 0,-2 0 0,1 0 0,1 0 0,-18 0 0,19 0 0,-16 0 0,14 0 0,-22 0 0,9 0 0,-10 0 0,4 0 0,0 0 0,2 0 0,0 0 0,4 0 0,-10 0 0,10 0 0,-10 0 0,10 0 0,-10 0 0,10 0 0,-10 0 0,5 0 0,-7 0 0,1 0 0,6 0 0,-5 0 0,4 0 0,-5-6 0,-1 5 0,7-5 0,-5 6 0,10 0 0,-10 0 0,10 0 0,-10 0 0,24-8 0,-15 6 0,10-6 0,-9 8 0,-10 0 0,10-12 0,-9 10 0,9-10 0,-10 12 0,10 0 0,-10 0 0,10-5 0,-10 3 0,10-3 0,-4-7 0,0 9 0,-2-8 0,-5 11 0,-1 0 0,7 0 0,0 0 0,7-6 0,-6 5 0,4-5 0,-10 6 0,23-8 0,-19 0 0,14-1 0,-19 3 0,18 6 0,-7 0 0,9 0 0,-9 0 0,-10 0 0,10-6 0,-10 5 0,10-5 0,-10 6 0,10 0 0,-4 0 0,0 0 0,-2 0 0,1 0 0,-5 0 0,10 0 0,-10 0 0,10 0 0,-10 0 0,4 0 0,1 0 0,1 0 0,-1 0 0,19 0 0,-15 0 0,10 0 0,5 0 0,-15 0 0,11 0 0,-10 0 0,-10 0 0,10 0 0,-10 0 0,23 0 0,-19 0 0,20 0 0,-19 0 0,1 0 0,18 0 0,-15 0 0,16 0 0,-19 0 0,-2 0 0,0 0 0,-3 0 0,9 0 0,-10 0 0,10 0 0,-10 0 0,10 0 0,-10 0 0,10 0 0,-10 0 0,10 0 0,-10 0 0,10 0 0,-10 0 0,10 0 0,-10 0 0,10 0 0,-9 0 0,22 0 0,-14 0 0,11 0 0,3 0 0,-13 0 0,9 0 0,-9 0 0,-16 0 0,4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3:12:45.9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56 1 24575,'-31'0'0,"6"0"0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3:12:50.0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3:12:45.9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56 1 24575,'-31'0'0,"6"0"0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3:12:50.0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3:12:45.9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56 1 24575,'-31'0'0,"6"0"0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6T13:12:50.0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0 24575,'0'0'0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0C249-CFF4-8549-9C1D-83533EF6B8ED}" type="datetimeFigureOut">
              <a:rPr lang="en-US" smtClean="0"/>
              <a:t>11/6/24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A9E587-C2E9-8941-8108-1A76FC0A7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767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9E587-C2E9-8941-8108-1A76FC0A75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64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9E587-C2E9-8941-8108-1A76FC0A75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22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FC13D-C485-B9D3-99EA-D80E4E9A9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D7B23-2526-2A0B-6932-F92267ADD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94BDB-E7E5-9910-C3EE-41DBC544A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03192-56E2-5809-7472-0D7F875DE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B67CD-EF3F-F857-D34F-777CACF3B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48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67BE6-9453-29ED-002A-FEE3A328C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68097-9D96-7737-81FC-C8D04570D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4BA2E-E4E4-9C71-BA90-B81529C5F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99529-4F7C-0023-1CBA-378E4F29F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C889C-7082-9C58-C006-A02D0F0EC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2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DCA38A-5858-C061-82D2-23AB59B0EA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AB83F-1485-4E39-161D-4AD3FF883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7C601-0843-EE91-EFA1-39AC6035B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99449-2C62-2B36-2F54-8C14C84FA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EBC43-AC1F-1AFF-9D37-9D0514CA7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14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97195-1EBD-7BCB-3B5A-91AACBD3F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F9648-3F9A-316C-87DB-7EE7798CA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FCF31-6117-AB6E-42EC-0CB56F2D8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4C68E-F23A-A75B-5E8F-82B7E0135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7C07-39A5-0102-8B7C-D54FFEEAB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50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0FBF1-3B26-85B7-5B23-196D6D7AC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F26AA-12EA-8ABD-6EFD-D08F49B2D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8597-67E3-8944-18DE-66DCE81A5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04062-2D0B-BCFF-2512-CEB2B699E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F9974-00DC-799D-5A39-8C4455F5E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666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BE502-6CAF-3BF5-BD6B-065D6AAC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FD2C5-EA3F-B247-6115-694CB50A27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C6E22-BDC4-EA3F-0157-4E70E0CA8A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55765-826E-C08A-B1AE-7D0450E76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0ED42-71C9-96FD-9AC7-BBBB1E805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98970-A713-3810-1656-9A4974056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97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AEFE3-7F3D-1B88-EFDA-38CEB2490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9FB26-F14D-71C1-7811-FFF97C320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BA1E4B-1C15-4FB7-4E18-041EB41BCE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7C11D1-5A46-1743-FF30-5B7AA77149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39A520-D677-A0EC-79D6-F04D6C484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23BA99-897A-0500-AE48-09E7B8C2C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E3C3F4-F2F2-C2AF-D951-2143C2AC1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081BF2-C18C-5BCE-8867-97369A7EA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861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D803A-82FE-540F-04AD-04E5BC92E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2AE2E6-A597-C016-7335-DDE3857CE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6C399-5561-EB63-F9FA-82FD2E4F8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B7DC75-D761-8046-6EA3-3C54C6602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946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0F3204-AE45-9D32-CF50-26F1909D7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BD95A8-B2D5-EADB-1C47-FFB192604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0A1BD-7287-A602-D01E-2E738D412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86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6E0CD-2F46-6818-C3F0-CCADAB2C1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ADD57-4C79-D6D0-FB66-51CEFBADB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B58AD-4B41-DA2A-70C5-3099BAA4B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73F0C8-41B5-BA77-0536-8BA68ED08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B776A6-8636-3E77-9BE8-DADC09DBE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36611F-C2E8-BD14-00A5-38A56CB29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70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0ACF2-120D-5B4B-92E9-D6DDDB6E0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334234-27D3-8B30-B909-03E904DB24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FF481E-39C7-E276-5FEC-6132C3F16B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7F9A7-9755-B9B9-95CC-5F76F16D5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77145-B00A-818B-C157-539D33965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89EE6A-0692-79C1-4E2E-81960BE4E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55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DBBABD-0DF4-6ADE-361D-4FAE2F6C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65B5A-9A96-CA1E-DE77-1E1269C1B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B0F49-17FE-CF85-22D1-CF2C477339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E9B49C-C8FD-4344-8CD3-ED4C91409D6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5ABE4-2438-57F3-F77E-B272A49E8A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F92FD-D28C-396F-E86B-DDBB7E4D47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0BFA93-80F6-FA45-A2F9-95A3BC2EC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9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pytesseract/" TargetMode="External"/><Relationship Id="rId2" Type="http://schemas.openxmlformats.org/officeDocument/2006/relationships/hyperlink" Target="https://github.com/tesseract-oc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openxmlformats.org/officeDocument/2006/relationships/customXml" Target="../ink/ink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6.png"/><Relationship Id="rId1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5" Type="http://schemas.openxmlformats.org/officeDocument/2006/relationships/image" Target="../media/image10.png"/><Relationship Id="rId4" Type="http://schemas.openxmlformats.org/officeDocument/2006/relationships/customXml" Target="../ink/ink6.xml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.xml"/><Relationship Id="rId5" Type="http://schemas.openxmlformats.org/officeDocument/2006/relationships/image" Target="../media/image10.png"/><Relationship Id="rId4" Type="http://schemas.openxmlformats.org/officeDocument/2006/relationships/customXml" Target="../ink/ink8.xml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aidedAI/EasyOC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444" name="Rectangle 17443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45" name="Rectangle 1744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EC80CB-850D-B57D-2885-24D9CC9509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6035" y="743447"/>
            <a:ext cx="344576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 b="1" dirty="0">
                <a:ln w="22225">
                  <a:noFill/>
                  <a:miter lim="800000"/>
                </a:ln>
              </a:rPr>
              <a:t>Lecture 18</a:t>
            </a:r>
            <a:br>
              <a:rPr lang="en-US" sz="5200" b="1" dirty="0">
                <a:ln w="22225">
                  <a:noFill/>
                  <a:miter lim="800000"/>
                </a:ln>
              </a:rPr>
            </a:br>
            <a:br>
              <a:rPr lang="en-US" sz="5200" b="1" dirty="0">
                <a:ln w="22225">
                  <a:noFill/>
                  <a:miter lim="800000"/>
                </a:ln>
              </a:rPr>
            </a:br>
            <a: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0PfiCa1</a:t>
            </a:r>
            <a:b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4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Chaca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 </a:t>
            </a:r>
            <a:r>
              <a:rPr lang="en-US" sz="44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ter</a:t>
            </a:r>
            <a:br>
              <a:rPr lang="en-US" sz="4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4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Recojation</a:t>
            </a:r>
            <a:br>
              <a:rPr lang="en-US" sz="4400" dirty="0">
                <a:ln w="22225">
                  <a:noFill/>
                  <a:miter lim="800000"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200" dirty="0">
              <a:ln w="22225">
                <a:noFill/>
                <a:miter lim="800000"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3925AB-516E-BA4C-6AB2-FAA041E78B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5403" y="4629234"/>
            <a:ext cx="344576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en-US" dirty="0"/>
              <a:t>ECE 1390/2390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 descr="A person in glasses and a blue shirt standing in front of a whiteboard&#10;&#10;Description automatically generated">
            <a:extLst>
              <a:ext uri="{FF2B5EF4-FFF2-40B4-BE49-F238E27FC236}">
                <a16:creationId xmlns:a16="http://schemas.microsoft.com/office/drawing/2014/main" id="{9E1958D5-11F8-1821-4B1A-43D345BAA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784" y="1353955"/>
            <a:ext cx="6007100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50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A6A65-A6F5-A70F-78B3-B406399C78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595E3-54B2-00FC-6F8E-57F9F0A92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EasyOCR</a:t>
            </a:r>
            <a:endParaRPr lang="en-US" dirty="0"/>
          </a:p>
        </p:txBody>
      </p:sp>
      <p:pic>
        <p:nvPicPr>
          <p:cNvPr id="1026" name="Picture 2" descr="plan">
            <a:extLst>
              <a:ext uri="{FF2B5EF4-FFF2-40B4-BE49-F238E27FC236}">
                <a16:creationId xmlns:a16="http://schemas.microsoft.com/office/drawing/2014/main" id="{A70E9213-101D-562C-6DB2-20A0E84B9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199"/>
            <a:ext cx="12192000" cy="489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954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88871-2BFA-AC30-1823-22E92A483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4A921-D184-C50A-DE4B-D496EA3E6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EasyOCR</a:t>
            </a:r>
            <a:endParaRPr lang="en-US" dirty="0"/>
          </a:p>
        </p:txBody>
      </p:sp>
      <p:pic>
        <p:nvPicPr>
          <p:cNvPr id="4" name="Picture 3" descr="A diagram of a store&#10;&#10;Description automatically generated">
            <a:extLst>
              <a:ext uri="{FF2B5EF4-FFF2-40B4-BE49-F238E27FC236}">
                <a16:creationId xmlns:a16="http://schemas.microsoft.com/office/drawing/2014/main" id="{38AB7C9C-24E5-2C21-F291-B8F93207B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7226" y="1108207"/>
            <a:ext cx="7964774" cy="56812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28BEAF-B3BB-84C5-F94D-58A6482769C8}"/>
              </a:ext>
            </a:extLst>
          </p:cNvPr>
          <p:cNvSpPr txBox="1"/>
          <p:nvPr/>
        </p:nvSpPr>
        <p:spPr>
          <a:xfrm>
            <a:off x="104931" y="1787439"/>
            <a:ext cx="4122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CRAFT Detection </a:t>
            </a:r>
          </a:p>
          <a:p>
            <a:r>
              <a:rPr lang="en-US" dirty="0"/>
              <a:t>(Character Region Awareness for Text)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73EDD9-44BF-700F-41FD-D709950146A3}"/>
              </a:ext>
            </a:extLst>
          </p:cNvPr>
          <p:cNvSpPr txBox="1"/>
          <p:nvPr/>
        </p:nvSpPr>
        <p:spPr>
          <a:xfrm>
            <a:off x="2166078" y="4149351"/>
            <a:ext cx="1528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Trained U-net model to find center of character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46A09F-FBF9-D6AB-1957-9CD4EFE31C05}"/>
              </a:ext>
            </a:extLst>
          </p:cNvPr>
          <p:cNvCxnSpPr/>
          <p:nvPr/>
        </p:nvCxnSpPr>
        <p:spPr>
          <a:xfrm>
            <a:off x="3282846" y="4830340"/>
            <a:ext cx="2813154" cy="6295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383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B610F-3F68-B305-39B5-9A4610F93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CD13FF6-09CE-61F1-F0FA-F3A4FC4C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168E848-5EBF-8899-52D2-3B43190EC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Works much better for real-world text</a:t>
            </a:r>
          </a:p>
          <a:p>
            <a:r>
              <a:rPr lang="en-US" dirty="0"/>
              <a:t>Code is a lot slower than Tesseract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255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black and white square background&#10;&#10;Description automatically generated with medium confidence">
            <a:extLst>
              <a:ext uri="{FF2B5EF4-FFF2-40B4-BE49-F238E27FC236}">
                <a16:creationId xmlns:a16="http://schemas.microsoft.com/office/drawing/2014/main" id="{C0643F4B-A81C-197C-6B93-EE7719EA51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950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29F0C-4D42-3FE1-76ED-DE6C684E0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Digits example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93E1EE-4C7A-CDBD-C844-3DAC40DB2366}"/>
              </a:ext>
            </a:extLst>
          </p:cNvPr>
          <p:cNvSpPr txBox="1"/>
          <p:nvPr/>
        </p:nvSpPr>
        <p:spPr>
          <a:xfrm>
            <a:off x="557620" y="245213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From OpenCV Git samples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Example of HOG classifier</a:t>
            </a:r>
          </a:p>
        </p:txBody>
      </p:sp>
    </p:spTree>
    <p:extLst>
      <p:ext uri="{BB962C8B-B14F-4D97-AF65-F5344CB8AC3E}">
        <p14:creationId xmlns:p14="http://schemas.microsoft.com/office/powerpoint/2010/main" val="251623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8EF12-3048-8162-4181-CDCCF65C9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694" y="211976"/>
            <a:ext cx="11528612" cy="7605247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preprocess_hog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(digits):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samples = []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for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img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digits: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gx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cv.Sobel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img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cv.CV_32F, 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gy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cv.Sobel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img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cv.CV_32F, 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mag, ang =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cv.cartToPolar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gx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gy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6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Menlo" panose="020B0609030804020204" pitchFamily="49" charset="0"/>
              </a:rPr>
              <a:t>		</a:t>
            </a:r>
            <a:r>
              <a:rPr lang="en-US" sz="1800" b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bin_n</a:t>
            </a:r>
            <a:r>
              <a:rPr lang="en-US" sz="1800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 = </a:t>
            </a:r>
            <a:r>
              <a:rPr lang="en-US" sz="1800" b="0" dirty="0">
                <a:solidFill>
                  <a:srgbClr val="098658"/>
                </a:solidFill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16</a:t>
            </a:r>
            <a:endParaRPr lang="en-US" sz="1800" b="0" dirty="0">
              <a:solidFill>
                <a:srgbClr val="000000"/>
              </a:solidFill>
              <a:effectLst/>
              <a:highlight>
                <a:srgbClr val="FFFF00"/>
              </a:highlight>
              <a:latin typeface="Menlo" panose="020B06090308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bin = np.int32(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bin_n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*ang/(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np.pi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bin_cells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bin[: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,: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bin[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:,: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bin[: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:], bin[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:,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mag_cells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mag[: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,: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mag[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:,: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], mag[: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:], mag[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:,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hists = [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np.bincount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b.ravel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(),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m.ravel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(),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bin_n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sz="18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b, m </a:t>
            </a:r>
            <a:r>
              <a:rPr lang="en-US" sz="18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				zip(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bin_cells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mag_cells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hist =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np.hstack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(hists)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6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eps = </a:t>
            </a:r>
            <a:r>
              <a:rPr lang="en-US" sz="18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1e-7</a:t>
            </a:r>
            <a:endParaRPr lang="en-US" sz="18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hist /=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hist.sum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 + eps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hist = 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np.sqrt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(hist)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hist /= norm(hist) + eps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samples.append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(hist)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return</a:t>
            </a:r>
            <a:r>
              <a:rPr lang="en-US" sz="18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np.float32(samples)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513377-DBFD-670D-2026-67104C94DD0E}"/>
              </a:ext>
            </a:extLst>
          </p:cNvPr>
          <p:cNvSpPr txBox="1"/>
          <p:nvPr/>
        </p:nvSpPr>
        <p:spPr>
          <a:xfrm>
            <a:off x="8373035" y="843152"/>
            <a:ext cx="2689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Compute the directions of edges in the image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3BA3B403-48EB-0CF7-E5F4-5E2094FCFBCC}"/>
              </a:ext>
            </a:extLst>
          </p:cNvPr>
          <p:cNvSpPr/>
          <p:nvPr/>
        </p:nvSpPr>
        <p:spPr>
          <a:xfrm>
            <a:off x="7745506" y="663388"/>
            <a:ext cx="412376" cy="155985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640C5D-74CF-CECC-189A-71FFDA3C5B1A}"/>
              </a:ext>
            </a:extLst>
          </p:cNvPr>
          <p:cNvSpPr txBox="1"/>
          <p:nvPr/>
        </p:nvSpPr>
        <p:spPr>
          <a:xfrm>
            <a:off x="9000564" y="4145522"/>
            <a:ext cx="2689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Make histogram of the distribution of magnitudes found at each angle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162E5B-163B-9C50-6719-84C4FCF201FB}"/>
              </a:ext>
            </a:extLst>
          </p:cNvPr>
          <p:cNvSpPr txBox="1"/>
          <p:nvPr/>
        </p:nvSpPr>
        <p:spPr>
          <a:xfrm>
            <a:off x="6140822" y="5183851"/>
            <a:ext cx="2689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Normalize histograms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B6B6E0-B33E-A3C3-7F2D-0D964AAC5009}"/>
              </a:ext>
            </a:extLst>
          </p:cNvPr>
          <p:cNvCxnSpPr/>
          <p:nvPr/>
        </p:nvCxnSpPr>
        <p:spPr>
          <a:xfrm flipH="1" flipV="1">
            <a:off x="7951694" y="4145522"/>
            <a:ext cx="690282" cy="7848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21F5D84-075A-E29D-5B7D-00EC5623B80D}"/>
              </a:ext>
            </a:extLst>
          </p:cNvPr>
          <p:cNvCxnSpPr>
            <a:cxnSpLocks/>
          </p:cNvCxnSpPr>
          <p:nvPr/>
        </p:nvCxnSpPr>
        <p:spPr>
          <a:xfrm flipH="1">
            <a:off x="5468469" y="5599349"/>
            <a:ext cx="62753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ight Brace 11">
            <a:extLst>
              <a:ext uri="{FF2B5EF4-FFF2-40B4-BE49-F238E27FC236}">
                <a16:creationId xmlns:a16="http://schemas.microsoft.com/office/drawing/2014/main" id="{A8F964C7-2A7A-CB85-3191-5213C4CA35F6}"/>
              </a:ext>
            </a:extLst>
          </p:cNvPr>
          <p:cNvSpPr/>
          <p:nvPr/>
        </p:nvSpPr>
        <p:spPr>
          <a:xfrm rot="10800000">
            <a:off x="1250577" y="2343240"/>
            <a:ext cx="690281" cy="217152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84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1161104-3695-52B6-63E3-A54E93C86345}"/>
              </a:ext>
            </a:extLst>
          </p:cNvPr>
          <p:cNvSpPr txBox="1"/>
          <p:nvPr/>
        </p:nvSpPr>
        <p:spPr>
          <a:xfrm>
            <a:off x="342900" y="5180508"/>
            <a:ext cx="6096000" cy="1001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model = SVM(C=</a:t>
            </a:r>
            <a:r>
              <a:rPr lang="en-US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2.67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gamma=</a:t>
            </a:r>
            <a:r>
              <a:rPr lang="en-US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5.383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lnSpc>
                <a:spcPts val="1350"/>
              </a:lnSpc>
            </a:pP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>
              <a:lnSpc>
                <a:spcPts val="1350"/>
              </a:lnSpc>
            </a:pP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model.train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samples_train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labels_train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A5F54A-DFE2-9214-F335-EBBD50079E50}"/>
              </a:ext>
            </a:extLst>
          </p:cNvPr>
          <p:cNvSpPr txBox="1"/>
          <p:nvPr/>
        </p:nvSpPr>
        <p:spPr>
          <a:xfrm>
            <a:off x="342900" y="-108962"/>
            <a:ext cx="102679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SVM(object):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def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__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init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__(self, C = </a:t>
            </a:r>
            <a:r>
              <a:rPr lang="en-US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gamma = </a:t>
            </a:r>
            <a:r>
              <a:rPr lang="en-US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0.5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.model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cv.ml.SVM_create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.model.setGamma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(gamma)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.model.setC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(C)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.model.setKernel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cv.ml.SVM_RBF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.model.setType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cv.ml.SVM_C_SVC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train(self, samples, responses):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.model.train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(samples,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cv.ml.ROW_SAMPLE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responses)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predict(self, samples):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	return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.model.predict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(samples)[</a:t>
            </a:r>
            <a:r>
              <a:rPr lang="en-US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].ravel()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load(self,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.model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cv.ml.SVM_load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save(self,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.model.save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07826E-8AB8-2365-B77F-E05FA71C2CFB}"/>
              </a:ext>
            </a:extLst>
          </p:cNvPr>
          <p:cNvSpPr txBox="1"/>
          <p:nvPr/>
        </p:nvSpPr>
        <p:spPr>
          <a:xfrm>
            <a:off x="7677150" y="4150747"/>
            <a:ext cx="48387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OpenCV is using a One-verses-All SVM model </a:t>
            </a:r>
          </a:p>
        </p:txBody>
      </p:sp>
    </p:spTree>
    <p:extLst>
      <p:ext uri="{BB962C8B-B14F-4D97-AF65-F5344CB8AC3E}">
        <p14:creationId xmlns:p14="http://schemas.microsoft.com/office/powerpoint/2010/main" val="3176993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EEF29-44FF-4198-24BE-EF3EB02F4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66700"/>
            <a:ext cx="10515600" cy="5643563"/>
          </a:xfrm>
        </p:spPr>
        <p:txBody>
          <a:bodyPr>
            <a:no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From OpenCV’s Help description: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Gamma</a:t>
            </a:r>
            <a:r>
              <a:rPr lang="el-GR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Role: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Defines the influence of a single training example. It controls the "width" of the RBF kernel (the most commonly used kernel with SVMs).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Interpretation:</a:t>
            </a:r>
            <a:endParaRPr lang="en-US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Low gamma: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The influence of a single training example reaches far, leading to a smoother decision boundary and a more generalized model.</a:t>
            </a:r>
          </a:p>
          <a:p>
            <a:pPr marL="457200" lvl="1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High gamma: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The influence of a single training example is localized, leading to a more complex decision boundary that closely fits the training data (potentially overfitting).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endParaRPr lang="en-US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C: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Role: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Controls the trade-off between maximizing the margin and minimizing the classification error.</a:t>
            </a: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Interpretation:</a:t>
            </a:r>
            <a:endParaRPr lang="en-US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Low C: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 larger margin is encouraged, potentially leading to misclassifications on the training data but creating a simpler model that generalizes better.</a:t>
            </a:r>
          </a:p>
          <a:p>
            <a:pPr marL="457200" lvl="1" indent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High C: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The model tries to correctly classify all training examples, potentially leading to a more complex decision boundary and overfitting.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267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CF053-5B16-BDCE-D8A1-99AF9ED2E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Updates (</a:t>
            </a:r>
            <a:r>
              <a:rPr lang="en-US" sz="4400" dirty="0">
                <a:effectLst/>
              </a:rPr>
              <a:t>10/30 &amp; 11/4) 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2E4C5-E747-A37A-CB41-045DF5531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20161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>
                <a:effectLst/>
              </a:rPr>
              <a:t>10/30</a:t>
            </a:r>
            <a:endParaRPr lang="en-US" dirty="0"/>
          </a:p>
          <a:p>
            <a:pPr lvl="1"/>
            <a:r>
              <a:rPr lang="en-US" dirty="0" err="1"/>
              <a:t>BokehSwap</a:t>
            </a:r>
            <a:endParaRPr lang="en-US" dirty="0"/>
          </a:p>
          <a:p>
            <a:pPr lvl="1"/>
            <a:r>
              <a:rPr lang="en-US" dirty="0"/>
              <a:t>DC not DC</a:t>
            </a:r>
          </a:p>
          <a:p>
            <a:pPr lvl="1"/>
            <a:r>
              <a:rPr lang="en-US" dirty="0" err="1"/>
              <a:t>AutonomousDriving</a:t>
            </a:r>
            <a:endParaRPr lang="en-US" dirty="0"/>
          </a:p>
          <a:p>
            <a:pPr lvl="1"/>
            <a:r>
              <a:rPr lang="en-US" dirty="0" err="1"/>
              <a:t>RepVision</a:t>
            </a:r>
            <a:endParaRPr lang="en-US" dirty="0"/>
          </a:p>
          <a:p>
            <a:pPr lvl="1"/>
            <a:r>
              <a:rPr lang="en-US" dirty="0" err="1"/>
              <a:t>FaceEmojiSwap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effectLst/>
              </a:rPr>
              <a:t>11/4</a:t>
            </a:r>
            <a:endParaRPr lang="en-US" dirty="0"/>
          </a:p>
          <a:p>
            <a:pPr lvl="1"/>
            <a:r>
              <a:rPr lang="en-US" dirty="0"/>
              <a:t>Team Sebastian, Timothy, Jake, &amp; Tyler</a:t>
            </a:r>
          </a:p>
          <a:p>
            <a:pPr lvl="1"/>
            <a:r>
              <a:rPr lang="en-US" dirty="0" err="1"/>
              <a:t>Shopkeepr</a:t>
            </a:r>
            <a:endParaRPr lang="en-US" dirty="0"/>
          </a:p>
          <a:p>
            <a:pPr lvl="1"/>
            <a:r>
              <a:rPr lang="en-US" dirty="0"/>
              <a:t>The </a:t>
            </a:r>
            <a:r>
              <a:rPr lang="en-US" dirty="0" err="1"/>
              <a:t>Riddlers</a:t>
            </a:r>
            <a:endParaRPr lang="en-US" dirty="0"/>
          </a:p>
          <a:p>
            <a:pPr lvl="1"/>
            <a:r>
              <a:rPr lang="en-US" dirty="0" err="1"/>
              <a:t>Touchfree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168CB9-4086-6A74-D9E2-495DF1C2A7AC}"/>
              </a:ext>
            </a:extLst>
          </p:cNvPr>
          <p:cNvSpPr txBox="1"/>
          <p:nvPr/>
        </p:nvSpPr>
        <p:spPr>
          <a:xfrm>
            <a:off x="6642100" y="1689259"/>
            <a:ext cx="53340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What do I expect?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Progress 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10min informal presentation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use your own laptop or give me slides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off what you have done so far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Have you tried things that didn’t work?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class lessons have you incorporated into the project?  Any insights?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Have your objectives changed?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Has there been any unanticipated issues?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54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AC25E-0769-B61F-602E-299B71713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Tesseract OCR Engine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157BD-6744-1ADB-4F50-096C2882B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Developed by HP 1984-1994</a:t>
            </a:r>
          </a:p>
          <a:p>
            <a:r>
              <a:rPr lang="en-US" dirty="0"/>
              <a:t>Purchased by Google 2006-2018</a:t>
            </a:r>
          </a:p>
          <a:p>
            <a:r>
              <a:rPr lang="en-US" dirty="0"/>
              <a:t>Now open-source Apache-2.0 license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Executable</a:t>
            </a:r>
          </a:p>
          <a:p>
            <a:r>
              <a:rPr lang="en-US" dirty="0">
                <a:hlinkClick r:id="rId2"/>
              </a:rPr>
              <a:t>https://github.com/tesseract-ocr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Python Wrapper</a:t>
            </a:r>
            <a:endParaRPr lang="en-US" b="1" dirty="0">
              <a:hlinkClick r:id="rId3"/>
            </a:endParaRPr>
          </a:p>
          <a:p>
            <a:r>
              <a:rPr lang="en-US" dirty="0">
                <a:hlinkClick r:id="rId3"/>
              </a:rPr>
              <a:t>https://pypi.org/project/pytesseract/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A close-up of a sign&#10;&#10;Description automatically generated">
            <a:extLst>
              <a:ext uri="{FF2B5EF4-FFF2-40B4-BE49-F238E27FC236}">
                <a16:creationId xmlns:a16="http://schemas.microsoft.com/office/drawing/2014/main" id="{19B8FCB5-50CF-4AB8-CB98-E6902ADD1A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8750" y="1572888"/>
            <a:ext cx="568325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140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2DB21-4E48-5EE3-6A9F-323CF90D2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glasses and a blue shirt standing in front of a whiteboard&#10;&#10;Description automatically generated">
            <a:extLst>
              <a:ext uri="{FF2B5EF4-FFF2-40B4-BE49-F238E27FC236}">
                <a16:creationId xmlns:a16="http://schemas.microsoft.com/office/drawing/2014/main" id="{7847A4C4-69F3-703E-918F-D17973B08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5188" y="375841"/>
            <a:ext cx="6007100" cy="4055853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6CE065E6-1A6A-3498-0E61-428A91A55957}"/>
              </a:ext>
            </a:extLst>
          </p:cNvPr>
          <p:cNvSpPr/>
          <p:nvPr/>
        </p:nvSpPr>
        <p:spPr>
          <a:xfrm>
            <a:off x="5918200" y="314286"/>
            <a:ext cx="6273800" cy="4111267"/>
          </a:xfrm>
          <a:custGeom>
            <a:avLst/>
            <a:gdLst>
              <a:gd name="connsiteX0" fmla="*/ 3346807 w 6273800"/>
              <a:gd name="connsiteY0" fmla="*/ 892881 h 4566880"/>
              <a:gd name="connsiteX1" fmla="*/ 550464 w 6273800"/>
              <a:gd name="connsiteY1" fmla="*/ 2202539 h 4566880"/>
              <a:gd name="connsiteX2" fmla="*/ 1347667 w 6273800"/>
              <a:gd name="connsiteY2" fmla="*/ 3904704 h 4566880"/>
              <a:gd name="connsiteX3" fmla="*/ 4144010 w 6273800"/>
              <a:gd name="connsiteY3" fmla="*/ 2595045 h 4566880"/>
              <a:gd name="connsiteX4" fmla="*/ 0 w 6273800"/>
              <a:gd name="connsiteY4" fmla="*/ 0 h 4566880"/>
              <a:gd name="connsiteX5" fmla="*/ 6273800 w 6273800"/>
              <a:gd name="connsiteY5" fmla="*/ 0 h 4566880"/>
              <a:gd name="connsiteX6" fmla="*/ 6273800 w 6273800"/>
              <a:gd name="connsiteY6" fmla="*/ 4566880 h 4566880"/>
              <a:gd name="connsiteX7" fmla="*/ 0 w 6273800"/>
              <a:gd name="connsiteY7" fmla="*/ 4566880 h 4566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73800" h="4566880">
                <a:moveTo>
                  <a:pt x="3346807" y="892881"/>
                </a:moveTo>
                <a:lnTo>
                  <a:pt x="550464" y="2202539"/>
                </a:lnTo>
                <a:lnTo>
                  <a:pt x="1347667" y="3904704"/>
                </a:lnTo>
                <a:lnTo>
                  <a:pt x="4144010" y="2595045"/>
                </a:lnTo>
                <a:close/>
                <a:moveTo>
                  <a:pt x="0" y="0"/>
                </a:moveTo>
                <a:lnTo>
                  <a:pt x="6273800" y="0"/>
                </a:lnTo>
                <a:lnTo>
                  <a:pt x="6273800" y="4566880"/>
                </a:lnTo>
                <a:lnTo>
                  <a:pt x="0" y="4566880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51EC11-9891-A263-E789-5B40D98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Tesseract OCR Engine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F9BBE3-EB1C-1181-E303-8EF9F7E480AB}"/>
              </a:ext>
            </a:extLst>
          </p:cNvPr>
          <p:cNvSpPr txBox="1"/>
          <p:nvPr/>
        </p:nvSpPr>
        <p:spPr>
          <a:xfrm>
            <a:off x="231312" y="1690688"/>
            <a:ext cx="3414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Step 1.  Line Finding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A9981B-0845-D16F-E23F-1D359F1F3366}"/>
              </a:ext>
            </a:extLst>
          </p:cNvPr>
          <p:cNvSpPr txBox="1"/>
          <p:nvPr/>
        </p:nvSpPr>
        <p:spPr>
          <a:xfrm>
            <a:off x="520084" y="2388243"/>
            <a:ext cx="43825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R"/>
            </a:pPr>
            <a:r>
              <a:rPr lang="en-US" dirty="0"/>
              <a:t>Find connected components in the image </a:t>
            </a:r>
            <a:r>
              <a:rPr lang="en-US" dirty="0">
                <a:sym typeface="Wingdings" pitchFamily="2" charset="2"/>
              </a:rPr>
              <a:t> “blobs”</a:t>
            </a:r>
            <a:r>
              <a:rPr lang="en-US" dirty="0"/>
              <a:t> </a:t>
            </a:r>
          </a:p>
          <a:p>
            <a:pPr marL="342900" indent="-342900">
              <a:buAutoNum type="alphaLcParenR"/>
            </a:pPr>
            <a:r>
              <a:rPr lang="en-US" dirty="0"/>
              <a:t>Filter small/large blobs</a:t>
            </a:r>
          </a:p>
          <a:p>
            <a:pPr marL="342900" indent="-342900">
              <a:buAutoNum type="alphaLcParenR"/>
            </a:pPr>
            <a:r>
              <a:rPr lang="en-US" dirty="0"/>
              <a:t>Sort along horizontal axis</a:t>
            </a:r>
          </a:p>
          <a:p>
            <a:pPr marL="342900" indent="-342900">
              <a:buAutoNum type="alphaLcParenR"/>
            </a:pPr>
            <a:r>
              <a:rPr lang="en-US" dirty="0"/>
              <a:t>For left to right:</a:t>
            </a:r>
          </a:p>
          <a:p>
            <a:pPr lvl="1"/>
            <a:r>
              <a:rPr lang="en-US" dirty="0"/>
              <a:t>If not blob overlaps row</a:t>
            </a:r>
          </a:p>
          <a:p>
            <a:pPr lvl="1"/>
            <a:r>
              <a:rPr lang="en-US" dirty="0"/>
              <a:t>	make new row</a:t>
            </a:r>
          </a:p>
          <a:p>
            <a:pPr lvl="1"/>
            <a:r>
              <a:rPr lang="en-US" dirty="0"/>
              <a:t>Else</a:t>
            </a:r>
          </a:p>
          <a:p>
            <a:pPr lvl="1"/>
            <a:r>
              <a:rPr lang="en-US" dirty="0"/>
              <a:t>	expand vertical bounds of row</a:t>
            </a:r>
          </a:p>
          <a:p>
            <a:pPr lvl="1"/>
            <a:r>
              <a:rPr lang="en-US" dirty="0"/>
              <a:t>end</a:t>
            </a:r>
          </a:p>
          <a:p>
            <a:pPr lvl="1"/>
            <a:r>
              <a:rPr lang="en-US" dirty="0"/>
              <a:t>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C29254A-98D0-4D48-E9E9-0508342F52F6}"/>
              </a:ext>
            </a:extLst>
          </p:cNvPr>
          <p:cNvSpPr/>
          <p:nvPr/>
        </p:nvSpPr>
        <p:spPr>
          <a:xfrm>
            <a:off x="6680880" y="5981700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64348E8-95FC-28BF-AFA8-C1D9EA7FDB33}"/>
              </a:ext>
            </a:extLst>
          </p:cNvPr>
          <p:cNvSpPr/>
          <p:nvPr/>
        </p:nvSpPr>
        <p:spPr>
          <a:xfrm>
            <a:off x="7036480" y="5943600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E4FE1CC-DABF-A8B6-074A-448A7A390C5D}"/>
              </a:ext>
            </a:extLst>
          </p:cNvPr>
          <p:cNvSpPr/>
          <p:nvPr/>
        </p:nvSpPr>
        <p:spPr>
          <a:xfrm>
            <a:off x="7354660" y="5848350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E1E775A-7397-3ECB-F3C8-293A463DAD48}"/>
              </a:ext>
            </a:extLst>
          </p:cNvPr>
          <p:cNvSpPr/>
          <p:nvPr/>
        </p:nvSpPr>
        <p:spPr>
          <a:xfrm>
            <a:off x="7687580" y="5708650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C7C5F6E-7016-D691-E787-8204F8331164}"/>
              </a:ext>
            </a:extLst>
          </p:cNvPr>
          <p:cNvSpPr/>
          <p:nvPr/>
        </p:nvSpPr>
        <p:spPr>
          <a:xfrm>
            <a:off x="8129360" y="5640585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484F291-9757-CA83-E9DD-65B32F29BABE}"/>
              </a:ext>
            </a:extLst>
          </p:cNvPr>
          <p:cNvSpPr/>
          <p:nvPr/>
        </p:nvSpPr>
        <p:spPr>
          <a:xfrm>
            <a:off x="8509000" y="5556250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FFAA098-8F09-28CE-6514-500916417C7B}"/>
              </a:ext>
            </a:extLst>
          </p:cNvPr>
          <p:cNvSpPr/>
          <p:nvPr/>
        </p:nvSpPr>
        <p:spPr>
          <a:xfrm>
            <a:off x="8864600" y="5500885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D66A43C-A6F6-9521-1738-1580A8C15301}"/>
              </a:ext>
            </a:extLst>
          </p:cNvPr>
          <p:cNvSpPr/>
          <p:nvPr/>
        </p:nvSpPr>
        <p:spPr>
          <a:xfrm>
            <a:off x="9310460" y="5481835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4613221-4341-91F9-8699-DA2AAB316221}"/>
              </a:ext>
            </a:extLst>
          </p:cNvPr>
          <p:cNvSpPr/>
          <p:nvPr/>
        </p:nvSpPr>
        <p:spPr>
          <a:xfrm>
            <a:off x="7213140" y="5288375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0E5D3B-1768-883F-11DD-2F3BCECC433C}"/>
              </a:ext>
            </a:extLst>
          </p:cNvPr>
          <p:cNvSpPr/>
          <p:nvPr/>
        </p:nvSpPr>
        <p:spPr>
          <a:xfrm>
            <a:off x="7556720" y="5060647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31F4FDA-7D17-F9EF-607B-46C11EE38262}"/>
              </a:ext>
            </a:extLst>
          </p:cNvPr>
          <p:cNvSpPr/>
          <p:nvPr/>
        </p:nvSpPr>
        <p:spPr>
          <a:xfrm>
            <a:off x="7900420" y="5096522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EA35493-69BA-E987-36C1-F9DB3B0C21EE}"/>
              </a:ext>
            </a:extLst>
          </p:cNvPr>
          <p:cNvSpPr/>
          <p:nvPr/>
        </p:nvSpPr>
        <p:spPr>
          <a:xfrm>
            <a:off x="8188430" y="5026729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F5C44D7-D37A-9C06-0045-939B1B386130}"/>
              </a:ext>
            </a:extLst>
          </p:cNvPr>
          <p:cNvSpPr/>
          <p:nvPr/>
        </p:nvSpPr>
        <p:spPr>
          <a:xfrm>
            <a:off x="8471450" y="4987737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8E8A551-3160-0A23-523F-CEE2F93F6172}"/>
              </a:ext>
            </a:extLst>
          </p:cNvPr>
          <p:cNvSpPr/>
          <p:nvPr/>
        </p:nvSpPr>
        <p:spPr>
          <a:xfrm>
            <a:off x="8786600" y="4889406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6073FE2-B436-5718-357E-12AF406D5778}"/>
              </a:ext>
            </a:extLst>
          </p:cNvPr>
          <p:cNvSpPr/>
          <p:nvPr/>
        </p:nvSpPr>
        <p:spPr>
          <a:xfrm>
            <a:off x="9101750" y="4898534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F3495AD-C725-60B3-DC14-A4F73FF40295}"/>
              </a:ext>
            </a:extLst>
          </p:cNvPr>
          <p:cNvSpPr/>
          <p:nvPr/>
        </p:nvSpPr>
        <p:spPr>
          <a:xfrm>
            <a:off x="7876380" y="6320129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0CD45E8-D466-7179-0E9D-60DF22D6C7EB}"/>
              </a:ext>
            </a:extLst>
          </p:cNvPr>
          <p:cNvSpPr/>
          <p:nvPr/>
        </p:nvSpPr>
        <p:spPr>
          <a:xfrm>
            <a:off x="8367590" y="6273800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E03292F-B4B2-FDDD-85AE-39722E5092F5}"/>
              </a:ext>
            </a:extLst>
          </p:cNvPr>
          <p:cNvSpPr/>
          <p:nvPr/>
        </p:nvSpPr>
        <p:spPr>
          <a:xfrm>
            <a:off x="8735390" y="6119226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C3F0F42-D750-7659-1B42-162D24104B3C}"/>
              </a:ext>
            </a:extLst>
          </p:cNvPr>
          <p:cNvSpPr/>
          <p:nvPr/>
        </p:nvSpPr>
        <p:spPr>
          <a:xfrm>
            <a:off x="9192760" y="6097879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768D0ED-CB3F-2EF1-3132-CB8FA56880FA}"/>
              </a:ext>
            </a:extLst>
          </p:cNvPr>
          <p:cNvSpPr/>
          <p:nvPr/>
        </p:nvSpPr>
        <p:spPr>
          <a:xfrm>
            <a:off x="9499260" y="6093314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A74C677-31C8-6A36-7B7B-0FA51F06FDDC}"/>
              </a:ext>
            </a:extLst>
          </p:cNvPr>
          <p:cNvSpPr/>
          <p:nvPr/>
        </p:nvSpPr>
        <p:spPr>
          <a:xfrm>
            <a:off x="8129360" y="6229350"/>
            <a:ext cx="241300" cy="2921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E713987-184A-8034-E5C9-AED8814033F5}"/>
              </a:ext>
            </a:extLst>
          </p:cNvPr>
          <p:cNvSpPr/>
          <p:nvPr/>
        </p:nvSpPr>
        <p:spPr>
          <a:xfrm>
            <a:off x="8536865" y="6072792"/>
            <a:ext cx="228430" cy="3630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04B5E0E-850E-4280-F6D2-511158F55996}"/>
              </a:ext>
            </a:extLst>
          </p:cNvPr>
          <p:cNvSpPr/>
          <p:nvPr/>
        </p:nvSpPr>
        <p:spPr>
          <a:xfrm>
            <a:off x="8969260" y="6102350"/>
            <a:ext cx="241300" cy="21777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1DABE96-DC07-36D8-0AD7-220CD20C22CC}"/>
              </a:ext>
            </a:extLst>
          </p:cNvPr>
          <p:cNvSpPr txBox="1"/>
          <p:nvPr/>
        </p:nvSpPr>
        <p:spPr>
          <a:xfrm>
            <a:off x="5133861" y="5904984"/>
            <a:ext cx="102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Row 0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06696A2-6FCD-6C7A-D792-A6AA66B0019B}"/>
              </a:ext>
            </a:extLst>
          </p:cNvPr>
          <p:cNvCxnSpPr>
            <a:cxnSpLocks/>
          </p:cNvCxnSpPr>
          <p:nvPr/>
        </p:nvCxnSpPr>
        <p:spPr>
          <a:xfrm>
            <a:off x="6801530" y="47879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A8976EF-10DF-8307-77DC-982BADE0F314}"/>
              </a:ext>
            </a:extLst>
          </p:cNvPr>
          <p:cNvCxnSpPr>
            <a:cxnSpLocks/>
          </p:cNvCxnSpPr>
          <p:nvPr/>
        </p:nvCxnSpPr>
        <p:spPr>
          <a:xfrm>
            <a:off x="7131730" y="47879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F9BF146-BF6F-A62C-1463-CBD4F37B27CB}"/>
              </a:ext>
            </a:extLst>
          </p:cNvPr>
          <p:cNvCxnSpPr>
            <a:cxnSpLocks/>
          </p:cNvCxnSpPr>
          <p:nvPr/>
        </p:nvCxnSpPr>
        <p:spPr>
          <a:xfrm>
            <a:off x="7322230" y="47879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0B7931D-E2B4-F707-0FA5-5658B46A10A5}"/>
              </a:ext>
            </a:extLst>
          </p:cNvPr>
          <p:cNvCxnSpPr>
            <a:cxnSpLocks/>
          </p:cNvCxnSpPr>
          <p:nvPr/>
        </p:nvCxnSpPr>
        <p:spPr>
          <a:xfrm>
            <a:off x="7474630" y="47879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4DF16EB-29DD-5DDD-BBBA-0F971B15AE4B}"/>
              </a:ext>
            </a:extLst>
          </p:cNvPr>
          <p:cNvCxnSpPr>
            <a:cxnSpLocks/>
          </p:cNvCxnSpPr>
          <p:nvPr/>
        </p:nvCxnSpPr>
        <p:spPr>
          <a:xfrm>
            <a:off x="7665130" y="47752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0AB4BE8-4C7B-0BFC-2A22-D72B9FC6927B}"/>
              </a:ext>
            </a:extLst>
          </p:cNvPr>
          <p:cNvCxnSpPr>
            <a:cxnSpLocks/>
          </p:cNvCxnSpPr>
          <p:nvPr/>
        </p:nvCxnSpPr>
        <p:spPr>
          <a:xfrm>
            <a:off x="7792130" y="47752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5868372-162E-401C-66C5-13A5BB81A26D}"/>
              </a:ext>
            </a:extLst>
          </p:cNvPr>
          <p:cNvCxnSpPr>
            <a:cxnSpLocks/>
          </p:cNvCxnSpPr>
          <p:nvPr/>
        </p:nvCxnSpPr>
        <p:spPr>
          <a:xfrm>
            <a:off x="7944530" y="47752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ECE9815-05C8-6651-55B8-F85C580899D3}"/>
              </a:ext>
            </a:extLst>
          </p:cNvPr>
          <p:cNvCxnSpPr>
            <a:cxnSpLocks/>
          </p:cNvCxnSpPr>
          <p:nvPr/>
        </p:nvCxnSpPr>
        <p:spPr>
          <a:xfrm>
            <a:off x="8033430" y="48006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AE94055-AD7D-B159-E783-5A9E4D21DAAA}"/>
              </a:ext>
            </a:extLst>
          </p:cNvPr>
          <p:cNvCxnSpPr>
            <a:cxnSpLocks/>
          </p:cNvCxnSpPr>
          <p:nvPr/>
        </p:nvCxnSpPr>
        <p:spPr>
          <a:xfrm>
            <a:off x="8223930" y="47879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CCC26DA-FF14-304B-3235-B3D0DE370B8E}"/>
              </a:ext>
            </a:extLst>
          </p:cNvPr>
          <p:cNvCxnSpPr>
            <a:cxnSpLocks/>
          </p:cNvCxnSpPr>
          <p:nvPr/>
        </p:nvCxnSpPr>
        <p:spPr>
          <a:xfrm>
            <a:off x="8262030" y="47879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C9166FB-9675-D327-57E4-CAD2E61E63AE}"/>
              </a:ext>
            </a:extLst>
          </p:cNvPr>
          <p:cNvCxnSpPr>
            <a:cxnSpLocks/>
          </p:cNvCxnSpPr>
          <p:nvPr/>
        </p:nvCxnSpPr>
        <p:spPr>
          <a:xfrm>
            <a:off x="8325530" y="47498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4A92E7C-0F5F-B0F4-91BE-6B7A72562929}"/>
              </a:ext>
            </a:extLst>
          </p:cNvPr>
          <p:cNvCxnSpPr>
            <a:cxnSpLocks/>
          </p:cNvCxnSpPr>
          <p:nvPr/>
        </p:nvCxnSpPr>
        <p:spPr>
          <a:xfrm>
            <a:off x="8465230" y="47498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2282DBB-24F3-DFAE-C10A-414521D7A188}"/>
              </a:ext>
            </a:extLst>
          </p:cNvPr>
          <p:cNvCxnSpPr>
            <a:cxnSpLocks/>
          </p:cNvCxnSpPr>
          <p:nvPr/>
        </p:nvCxnSpPr>
        <p:spPr>
          <a:xfrm>
            <a:off x="8566830" y="47244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C4AC7AF-AF5B-4E32-D1E6-6AE0393FD602}"/>
              </a:ext>
            </a:extLst>
          </p:cNvPr>
          <p:cNvCxnSpPr>
            <a:cxnSpLocks/>
          </p:cNvCxnSpPr>
          <p:nvPr/>
        </p:nvCxnSpPr>
        <p:spPr>
          <a:xfrm>
            <a:off x="8630330" y="46990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6414A06-E199-E7CE-F317-EDF571213D3B}"/>
              </a:ext>
            </a:extLst>
          </p:cNvPr>
          <p:cNvCxnSpPr>
            <a:cxnSpLocks/>
          </p:cNvCxnSpPr>
          <p:nvPr/>
        </p:nvCxnSpPr>
        <p:spPr>
          <a:xfrm>
            <a:off x="8655730" y="47752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88BCD47-A175-B26C-6821-0592E60D875C}"/>
              </a:ext>
            </a:extLst>
          </p:cNvPr>
          <p:cNvCxnSpPr>
            <a:cxnSpLocks/>
          </p:cNvCxnSpPr>
          <p:nvPr/>
        </p:nvCxnSpPr>
        <p:spPr>
          <a:xfrm>
            <a:off x="8795430" y="47498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408FFA9-9D6A-13EE-70B9-247A920E6E8A}"/>
              </a:ext>
            </a:extLst>
          </p:cNvPr>
          <p:cNvCxnSpPr>
            <a:cxnSpLocks/>
          </p:cNvCxnSpPr>
          <p:nvPr/>
        </p:nvCxnSpPr>
        <p:spPr>
          <a:xfrm>
            <a:off x="8909730" y="47117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9577343-0995-5219-D366-ED544AE50AAF}"/>
              </a:ext>
            </a:extLst>
          </p:cNvPr>
          <p:cNvCxnSpPr>
            <a:cxnSpLocks/>
          </p:cNvCxnSpPr>
          <p:nvPr/>
        </p:nvCxnSpPr>
        <p:spPr>
          <a:xfrm>
            <a:off x="9074830" y="46990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5C7B42E-23C2-EA8A-A9FB-D27933D79D80}"/>
              </a:ext>
            </a:extLst>
          </p:cNvPr>
          <p:cNvCxnSpPr>
            <a:cxnSpLocks/>
          </p:cNvCxnSpPr>
          <p:nvPr/>
        </p:nvCxnSpPr>
        <p:spPr>
          <a:xfrm>
            <a:off x="9201830" y="47371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F5B9D6A-4B6C-2A78-8E34-8385A8D7039B}"/>
              </a:ext>
            </a:extLst>
          </p:cNvPr>
          <p:cNvCxnSpPr>
            <a:cxnSpLocks/>
          </p:cNvCxnSpPr>
          <p:nvPr/>
        </p:nvCxnSpPr>
        <p:spPr>
          <a:xfrm>
            <a:off x="9328830" y="47752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FD9B089-F066-BF97-B23B-E8057AEB3142}"/>
              </a:ext>
            </a:extLst>
          </p:cNvPr>
          <p:cNvCxnSpPr>
            <a:cxnSpLocks/>
          </p:cNvCxnSpPr>
          <p:nvPr/>
        </p:nvCxnSpPr>
        <p:spPr>
          <a:xfrm>
            <a:off x="9417730" y="47498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F42BCDEC-B0FB-B055-8D0F-796E2080288D}"/>
              </a:ext>
            </a:extLst>
          </p:cNvPr>
          <p:cNvCxnSpPr>
            <a:cxnSpLocks/>
          </p:cNvCxnSpPr>
          <p:nvPr/>
        </p:nvCxnSpPr>
        <p:spPr>
          <a:xfrm>
            <a:off x="9620930" y="4775200"/>
            <a:ext cx="0" cy="2070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4DD9A20-14D2-AF0D-A502-84D515EC54BF}"/>
              </a:ext>
            </a:extLst>
          </p:cNvPr>
          <p:cNvCxnSpPr>
            <a:cxnSpLocks/>
          </p:cNvCxnSpPr>
          <p:nvPr/>
        </p:nvCxnSpPr>
        <p:spPr>
          <a:xfrm>
            <a:off x="6147820" y="5918200"/>
            <a:ext cx="4215380" cy="106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F769289-9491-ED94-2BE2-A70E236A6B85}"/>
              </a:ext>
            </a:extLst>
          </p:cNvPr>
          <p:cNvCxnSpPr>
            <a:cxnSpLocks/>
          </p:cNvCxnSpPr>
          <p:nvPr/>
        </p:nvCxnSpPr>
        <p:spPr>
          <a:xfrm>
            <a:off x="6142320" y="6273800"/>
            <a:ext cx="4215380" cy="106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FB8231-B94B-D074-157F-0D2503CA7959}"/>
              </a:ext>
            </a:extLst>
          </p:cNvPr>
          <p:cNvCxnSpPr>
            <a:cxnSpLocks/>
          </p:cNvCxnSpPr>
          <p:nvPr/>
        </p:nvCxnSpPr>
        <p:spPr>
          <a:xfrm>
            <a:off x="6142320" y="5244881"/>
            <a:ext cx="4215380" cy="106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1471CF9-4E07-66C6-F0B9-5BC4138F897D}"/>
              </a:ext>
            </a:extLst>
          </p:cNvPr>
          <p:cNvCxnSpPr>
            <a:cxnSpLocks/>
          </p:cNvCxnSpPr>
          <p:nvPr/>
        </p:nvCxnSpPr>
        <p:spPr>
          <a:xfrm>
            <a:off x="6136820" y="5600481"/>
            <a:ext cx="4215380" cy="106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6C1AA6BD-C74F-BB2A-4BEA-DB5EC86CC66A}"/>
              </a:ext>
            </a:extLst>
          </p:cNvPr>
          <p:cNvSpPr txBox="1"/>
          <p:nvPr/>
        </p:nvSpPr>
        <p:spPr>
          <a:xfrm>
            <a:off x="5147242" y="5193645"/>
            <a:ext cx="102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Row -1</a:t>
            </a:r>
          </a:p>
        </p:txBody>
      </p:sp>
    </p:spTree>
    <p:extLst>
      <p:ext uri="{BB962C8B-B14F-4D97-AF65-F5344CB8AC3E}">
        <p14:creationId xmlns:p14="http://schemas.microsoft.com/office/powerpoint/2010/main" val="3647023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06542-254A-43C6-5A9C-F114F9E7A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glasses and a blue shirt standing in front of a whiteboard&#10;&#10;Description automatically generated">
            <a:extLst>
              <a:ext uri="{FF2B5EF4-FFF2-40B4-BE49-F238E27FC236}">
                <a16:creationId xmlns:a16="http://schemas.microsoft.com/office/drawing/2014/main" id="{F2F63F7B-7AA6-0AC3-6847-CEB25DAEF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5188" y="375841"/>
            <a:ext cx="6007100" cy="4055853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EBF2B47-5EB0-14BE-759F-647CC641E551}"/>
              </a:ext>
            </a:extLst>
          </p:cNvPr>
          <p:cNvSpPr/>
          <p:nvPr/>
        </p:nvSpPr>
        <p:spPr>
          <a:xfrm>
            <a:off x="5918200" y="314286"/>
            <a:ext cx="6273800" cy="4111267"/>
          </a:xfrm>
          <a:custGeom>
            <a:avLst/>
            <a:gdLst>
              <a:gd name="connsiteX0" fmla="*/ 3346807 w 6273800"/>
              <a:gd name="connsiteY0" fmla="*/ 892881 h 4566880"/>
              <a:gd name="connsiteX1" fmla="*/ 550464 w 6273800"/>
              <a:gd name="connsiteY1" fmla="*/ 2202539 h 4566880"/>
              <a:gd name="connsiteX2" fmla="*/ 1347667 w 6273800"/>
              <a:gd name="connsiteY2" fmla="*/ 3904704 h 4566880"/>
              <a:gd name="connsiteX3" fmla="*/ 4144010 w 6273800"/>
              <a:gd name="connsiteY3" fmla="*/ 2595045 h 4566880"/>
              <a:gd name="connsiteX4" fmla="*/ 0 w 6273800"/>
              <a:gd name="connsiteY4" fmla="*/ 0 h 4566880"/>
              <a:gd name="connsiteX5" fmla="*/ 6273800 w 6273800"/>
              <a:gd name="connsiteY5" fmla="*/ 0 h 4566880"/>
              <a:gd name="connsiteX6" fmla="*/ 6273800 w 6273800"/>
              <a:gd name="connsiteY6" fmla="*/ 4566880 h 4566880"/>
              <a:gd name="connsiteX7" fmla="*/ 0 w 6273800"/>
              <a:gd name="connsiteY7" fmla="*/ 4566880 h 4566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73800" h="4566880">
                <a:moveTo>
                  <a:pt x="3346807" y="892881"/>
                </a:moveTo>
                <a:lnTo>
                  <a:pt x="550464" y="2202539"/>
                </a:lnTo>
                <a:lnTo>
                  <a:pt x="1347667" y="3904704"/>
                </a:lnTo>
                <a:lnTo>
                  <a:pt x="4144010" y="2595045"/>
                </a:lnTo>
                <a:close/>
                <a:moveTo>
                  <a:pt x="0" y="0"/>
                </a:moveTo>
                <a:lnTo>
                  <a:pt x="6273800" y="0"/>
                </a:lnTo>
                <a:lnTo>
                  <a:pt x="6273800" y="4566880"/>
                </a:lnTo>
                <a:lnTo>
                  <a:pt x="0" y="4566880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E2405C-5E33-E3D3-9F82-7BBA3E8D6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Tesseract OCR Engine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FE2157-B452-5B8F-904D-3FD5173C6B23}"/>
              </a:ext>
            </a:extLst>
          </p:cNvPr>
          <p:cNvSpPr txBox="1"/>
          <p:nvPr/>
        </p:nvSpPr>
        <p:spPr>
          <a:xfrm>
            <a:off x="231312" y="1690688"/>
            <a:ext cx="3981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Step 2.  Baseline Fitting</a:t>
            </a: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FAB77F11-000C-C5CC-A1C8-D3639FF1F8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666" t="33674" r="38318" b="37907"/>
          <a:stretch/>
        </p:blipFill>
        <p:spPr>
          <a:xfrm>
            <a:off x="434713" y="4101815"/>
            <a:ext cx="4138206" cy="2130993"/>
          </a:xfrm>
          <a:prstGeom prst="rect">
            <a:avLst/>
          </a:prstGeom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2FBA8F7-2D6C-E1E9-48C0-6CF9AAF2DBBE}"/>
              </a:ext>
            </a:extLst>
          </p:cNvPr>
          <p:cNvCxnSpPr>
            <a:cxnSpLocks/>
          </p:cNvCxnSpPr>
          <p:nvPr/>
        </p:nvCxnSpPr>
        <p:spPr>
          <a:xfrm>
            <a:off x="1419522" y="4770879"/>
            <a:ext cx="2742544" cy="0"/>
          </a:xfrm>
          <a:prstGeom prst="line">
            <a:avLst/>
          </a:prstGeom>
          <a:ln w="762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9F0BE24F-9D8C-8F3D-7D5A-0B8D7113B008}"/>
                  </a:ext>
                </a:extLst>
              </p14:cNvPr>
              <p14:cNvContentPartPr/>
              <p14:nvPr/>
            </p14:nvContentPartPr>
            <p14:xfrm>
              <a:off x="1566466" y="4622559"/>
              <a:ext cx="2268000" cy="14832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9F0BE24F-9D8C-8F3D-7D5A-0B8D7113B00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48826" y="4604559"/>
                <a:ext cx="230364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2226F77C-6D2C-098C-1685-3287B782FAD2}"/>
                  </a:ext>
                </a:extLst>
              </p14:cNvPr>
              <p14:cNvContentPartPr/>
              <p14:nvPr/>
            </p14:nvContentPartPr>
            <p14:xfrm>
              <a:off x="2069746" y="5970039"/>
              <a:ext cx="2162160" cy="22032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2226F77C-6D2C-098C-1685-3287B782FA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52106" y="5952039"/>
                <a:ext cx="219780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03415051-0886-BBA4-DDE3-E275785DB6E2}"/>
                  </a:ext>
                </a:extLst>
              </p14:cNvPr>
              <p14:cNvContentPartPr/>
              <p14:nvPr/>
            </p14:nvContentPartPr>
            <p14:xfrm>
              <a:off x="834946" y="5394399"/>
              <a:ext cx="3327120" cy="10728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03415051-0886-BBA4-DDE3-E275785DB6E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6946" y="5376399"/>
                <a:ext cx="336276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B6E8EDD0-2E08-06BA-800C-48FC485B11FF}"/>
                  </a:ext>
                </a:extLst>
              </p14:cNvPr>
              <p14:cNvContentPartPr/>
              <p14:nvPr/>
            </p14:nvContentPartPr>
            <p14:xfrm>
              <a:off x="7266706" y="5826759"/>
              <a:ext cx="2052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B6E8EDD0-2E08-06BA-800C-48FC485B11F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248706" y="5809119"/>
                <a:ext cx="5616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C38B799A-5E46-AF31-775C-4E5087968998}"/>
                  </a:ext>
                </a:extLst>
              </p14:cNvPr>
              <p14:cNvContentPartPr/>
              <p14:nvPr/>
            </p14:nvContentPartPr>
            <p14:xfrm>
              <a:off x="1588426" y="1399479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C38B799A-5E46-AF31-775C-4E5087968998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70786" y="1381479"/>
                <a:ext cx="36000" cy="36000"/>
              </a:xfrm>
              <a:prstGeom prst="rect">
                <a:avLst/>
              </a:prstGeom>
            </p:spPr>
          </p:pic>
        </mc:Fallback>
      </mc:AlternateContent>
      <p:pic>
        <p:nvPicPr>
          <p:cNvPr id="98" name="Picture 97" descr="A close-up of a word&#10;&#10;Description automatically generated">
            <a:extLst>
              <a:ext uri="{FF2B5EF4-FFF2-40B4-BE49-F238E27FC236}">
                <a16:creationId xmlns:a16="http://schemas.microsoft.com/office/drawing/2014/main" id="{458C37EA-0411-7631-1026-9D049E10190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09283" y="5126636"/>
            <a:ext cx="5970574" cy="106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871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33E25-8C8C-BDE1-E03B-D0E9A454E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glasses and a blue shirt standing in front of a whiteboard&#10;&#10;Description automatically generated">
            <a:extLst>
              <a:ext uri="{FF2B5EF4-FFF2-40B4-BE49-F238E27FC236}">
                <a16:creationId xmlns:a16="http://schemas.microsoft.com/office/drawing/2014/main" id="{4618F45C-48E8-BA97-E172-D3E1593BA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5188" y="375841"/>
            <a:ext cx="6007100" cy="4055853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9D7D1115-F307-C314-7CCF-1DBE62D099EC}"/>
              </a:ext>
            </a:extLst>
          </p:cNvPr>
          <p:cNvSpPr/>
          <p:nvPr/>
        </p:nvSpPr>
        <p:spPr>
          <a:xfrm>
            <a:off x="5918200" y="314286"/>
            <a:ext cx="6273800" cy="4111267"/>
          </a:xfrm>
          <a:custGeom>
            <a:avLst/>
            <a:gdLst>
              <a:gd name="connsiteX0" fmla="*/ 3346807 w 6273800"/>
              <a:gd name="connsiteY0" fmla="*/ 892881 h 4566880"/>
              <a:gd name="connsiteX1" fmla="*/ 550464 w 6273800"/>
              <a:gd name="connsiteY1" fmla="*/ 2202539 h 4566880"/>
              <a:gd name="connsiteX2" fmla="*/ 1347667 w 6273800"/>
              <a:gd name="connsiteY2" fmla="*/ 3904704 h 4566880"/>
              <a:gd name="connsiteX3" fmla="*/ 4144010 w 6273800"/>
              <a:gd name="connsiteY3" fmla="*/ 2595045 h 4566880"/>
              <a:gd name="connsiteX4" fmla="*/ 0 w 6273800"/>
              <a:gd name="connsiteY4" fmla="*/ 0 h 4566880"/>
              <a:gd name="connsiteX5" fmla="*/ 6273800 w 6273800"/>
              <a:gd name="connsiteY5" fmla="*/ 0 h 4566880"/>
              <a:gd name="connsiteX6" fmla="*/ 6273800 w 6273800"/>
              <a:gd name="connsiteY6" fmla="*/ 4566880 h 4566880"/>
              <a:gd name="connsiteX7" fmla="*/ 0 w 6273800"/>
              <a:gd name="connsiteY7" fmla="*/ 4566880 h 4566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73800" h="4566880">
                <a:moveTo>
                  <a:pt x="3346807" y="892881"/>
                </a:moveTo>
                <a:lnTo>
                  <a:pt x="550464" y="2202539"/>
                </a:lnTo>
                <a:lnTo>
                  <a:pt x="1347667" y="3904704"/>
                </a:lnTo>
                <a:lnTo>
                  <a:pt x="4144010" y="2595045"/>
                </a:lnTo>
                <a:close/>
                <a:moveTo>
                  <a:pt x="0" y="0"/>
                </a:moveTo>
                <a:lnTo>
                  <a:pt x="6273800" y="0"/>
                </a:lnTo>
                <a:lnTo>
                  <a:pt x="6273800" y="4566880"/>
                </a:lnTo>
                <a:lnTo>
                  <a:pt x="0" y="4566880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761BE-B9C8-284C-C8EC-DCF862155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Tesseract OCR Engine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2BE896-5484-DE17-453B-57F54E140C78}"/>
              </a:ext>
            </a:extLst>
          </p:cNvPr>
          <p:cNvSpPr txBox="1"/>
          <p:nvPr/>
        </p:nvSpPr>
        <p:spPr>
          <a:xfrm>
            <a:off x="231312" y="1690688"/>
            <a:ext cx="406675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Step 3.  Pitch Detection </a:t>
            </a:r>
          </a:p>
          <a:p>
            <a:r>
              <a:rPr lang="en-US" sz="2800" b="1" dirty="0"/>
              <a:t>and Chopping</a:t>
            </a: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FB00C829-9626-5C99-4DD8-9C0E24FF0C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776" t="35566" r="45014" b="57457"/>
          <a:stretch/>
        </p:blipFill>
        <p:spPr>
          <a:xfrm>
            <a:off x="860643" y="3518564"/>
            <a:ext cx="2593298" cy="52322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AF3E56BE-571A-FA8E-46D0-7DC70AD6CA8B}"/>
                  </a:ext>
                </a:extLst>
              </p14:cNvPr>
              <p14:cNvContentPartPr/>
              <p14:nvPr/>
            </p14:nvContentPartPr>
            <p14:xfrm>
              <a:off x="7266706" y="5826759"/>
              <a:ext cx="2052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AF3E56BE-571A-FA8E-46D0-7DC70AD6CA8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48706" y="5808759"/>
                <a:ext cx="5616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1A9152BA-9B80-6234-4669-B7CE14829A53}"/>
                  </a:ext>
                </a:extLst>
              </p14:cNvPr>
              <p14:cNvContentPartPr/>
              <p14:nvPr/>
            </p14:nvContentPartPr>
            <p14:xfrm>
              <a:off x="1588426" y="1399479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1A9152BA-9B80-6234-4669-B7CE14829A5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70426" y="1381479"/>
                <a:ext cx="36000" cy="3600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621E4D3E-085A-F671-DF75-3AFE31CB2A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666" t="44415" r="38318" b="48607"/>
          <a:stretch/>
        </p:blipFill>
        <p:spPr>
          <a:xfrm>
            <a:off x="821086" y="4491729"/>
            <a:ext cx="4138206" cy="5232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109305-873E-BA04-65DE-CD58F2BA142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4581" t="62909" r="9772" b="12982"/>
          <a:stretch/>
        </p:blipFill>
        <p:spPr>
          <a:xfrm>
            <a:off x="804014" y="5466995"/>
            <a:ext cx="2968053" cy="7195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13CF00-ACFA-9B33-1E9A-579D11E14B6B}"/>
              </a:ext>
            </a:extLst>
          </p:cNvPr>
          <p:cNvCxnSpPr>
            <a:cxnSpLocks/>
          </p:cNvCxnSpPr>
          <p:nvPr/>
        </p:nvCxnSpPr>
        <p:spPr>
          <a:xfrm>
            <a:off x="1469036" y="3006558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C1056B0-5686-E1BB-35D5-304F90444D28}"/>
              </a:ext>
            </a:extLst>
          </p:cNvPr>
          <p:cNvCxnSpPr>
            <a:cxnSpLocks/>
          </p:cNvCxnSpPr>
          <p:nvPr/>
        </p:nvCxnSpPr>
        <p:spPr>
          <a:xfrm>
            <a:off x="1861276" y="3006558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ABD98A-D32B-E2AD-3C2B-B3E8378D7581}"/>
              </a:ext>
            </a:extLst>
          </p:cNvPr>
          <p:cNvCxnSpPr>
            <a:cxnSpLocks/>
          </p:cNvCxnSpPr>
          <p:nvPr/>
        </p:nvCxnSpPr>
        <p:spPr>
          <a:xfrm>
            <a:off x="2328466" y="3006558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D5422F1-B236-13BB-8EEE-00065E3103EA}"/>
              </a:ext>
            </a:extLst>
          </p:cNvPr>
          <p:cNvCxnSpPr>
            <a:cxnSpLocks/>
          </p:cNvCxnSpPr>
          <p:nvPr/>
        </p:nvCxnSpPr>
        <p:spPr>
          <a:xfrm>
            <a:off x="2765676" y="3006558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941079-1BFF-2D6B-FBD8-2037DB15D329}"/>
              </a:ext>
            </a:extLst>
          </p:cNvPr>
          <p:cNvCxnSpPr>
            <a:cxnSpLocks/>
          </p:cNvCxnSpPr>
          <p:nvPr/>
        </p:nvCxnSpPr>
        <p:spPr>
          <a:xfrm>
            <a:off x="3157917" y="3006558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4A00712-6EF7-E705-C31E-55A67A2D9A28}"/>
              </a:ext>
            </a:extLst>
          </p:cNvPr>
          <p:cNvCxnSpPr>
            <a:cxnSpLocks/>
          </p:cNvCxnSpPr>
          <p:nvPr/>
        </p:nvCxnSpPr>
        <p:spPr>
          <a:xfrm>
            <a:off x="1576466" y="4140920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73D538C-EFA3-1C8D-E40B-DBB96CBEFE4E}"/>
              </a:ext>
            </a:extLst>
          </p:cNvPr>
          <p:cNvCxnSpPr>
            <a:cxnSpLocks/>
          </p:cNvCxnSpPr>
          <p:nvPr/>
        </p:nvCxnSpPr>
        <p:spPr>
          <a:xfrm>
            <a:off x="1968706" y="4140920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A3085DA-D7E3-A670-A7D2-2E121473FF4E}"/>
              </a:ext>
            </a:extLst>
          </p:cNvPr>
          <p:cNvCxnSpPr>
            <a:cxnSpLocks/>
          </p:cNvCxnSpPr>
          <p:nvPr/>
        </p:nvCxnSpPr>
        <p:spPr>
          <a:xfrm>
            <a:off x="2435896" y="4140920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8CD4151-2131-B423-D9C7-31FCF6B9FFA9}"/>
              </a:ext>
            </a:extLst>
          </p:cNvPr>
          <p:cNvCxnSpPr>
            <a:cxnSpLocks/>
          </p:cNvCxnSpPr>
          <p:nvPr/>
        </p:nvCxnSpPr>
        <p:spPr>
          <a:xfrm>
            <a:off x="2738196" y="4140920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084148F-1D7A-328A-515E-E9E90F2F9D68}"/>
              </a:ext>
            </a:extLst>
          </p:cNvPr>
          <p:cNvCxnSpPr>
            <a:cxnSpLocks/>
          </p:cNvCxnSpPr>
          <p:nvPr/>
        </p:nvCxnSpPr>
        <p:spPr>
          <a:xfrm>
            <a:off x="3115447" y="4140920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3C585B0-00C9-0A3A-3B14-7A602037C1EC}"/>
              </a:ext>
            </a:extLst>
          </p:cNvPr>
          <p:cNvCxnSpPr>
            <a:cxnSpLocks/>
          </p:cNvCxnSpPr>
          <p:nvPr/>
        </p:nvCxnSpPr>
        <p:spPr>
          <a:xfrm>
            <a:off x="3588526" y="4140920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CE4BFFD-346A-57FF-52E4-AF0300730341}"/>
              </a:ext>
            </a:extLst>
          </p:cNvPr>
          <p:cNvCxnSpPr>
            <a:cxnSpLocks/>
          </p:cNvCxnSpPr>
          <p:nvPr/>
        </p:nvCxnSpPr>
        <p:spPr>
          <a:xfrm>
            <a:off x="3890826" y="4140920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94688C9-5A16-F392-E4BA-02A4A20EA7B6}"/>
              </a:ext>
            </a:extLst>
          </p:cNvPr>
          <p:cNvCxnSpPr>
            <a:cxnSpLocks/>
          </p:cNvCxnSpPr>
          <p:nvPr/>
        </p:nvCxnSpPr>
        <p:spPr>
          <a:xfrm>
            <a:off x="4268077" y="4140920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CA19845-C0A6-03BC-3404-4CA5992ADD89}"/>
              </a:ext>
            </a:extLst>
          </p:cNvPr>
          <p:cNvCxnSpPr>
            <a:cxnSpLocks/>
          </p:cNvCxnSpPr>
          <p:nvPr/>
        </p:nvCxnSpPr>
        <p:spPr>
          <a:xfrm>
            <a:off x="1304136" y="5323227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5ACD9BE-2553-C624-03C2-D6806C16F1C9}"/>
              </a:ext>
            </a:extLst>
          </p:cNvPr>
          <p:cNvCxnSpPr>
            <a:cxnSpLocks/>
          </p:cNvCxnSpPr>
          <p:nvPr/>
        </p:nvCxnSpPr>
        <p:spPr>
          <a:xfrm>
            <a:off x="1606436" y="5323227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CA2D113-066A-E361-5E80-5DA4610B5A2A}"/>
              </a:ext>
            </a:extLst>
          </p:cNvPr>
          <p:cNvCxnSpPr>
            <a:cxnSpLocks/>
          </p:cNvCxnSpPr>
          <p:nvPr/>
        </p:nvCxnSpPr>
        <p:spPr>
          <a:xfrm>
            <a:off x="1821291" y="5275282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B6B3A22-4863-2BCE-EFFE-3566C1AD3878}"/>
              </a:ext>
            </a:extLst>
          </p:cNvPr>
          <p:cNvCxnSpPr>
            <a:cxnSpLocks/>
          </p:cNvCxnSpPr>
          <p:nvPr/>
        </p:nvCxnSpPr>
        <p:spPr>
          <a:xfrm>
            <a:off x="2086123" y="5323227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62E1FC9-C190-1831-207D-59D296AE2B66}"/>
              </a:ext>
            </a:extLst>
          </p:cNvPr>
          <p:cNvCxnSpPr>
            <a:cxnSpLocks/>
          </p:cNvCxnSpPr>
          <p:nvPr/>
        </p:nvCxnSpPr>
        <p:spPr>
          <a:xfrm>
            <a:off x="2343453" y="5323227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1888D5A-72A1-DA25-042D-05D0DCA953FA}"/>
              </a:ext>
            </a:extLst>
          </p:cNvPr>
          <p:cNvCxnSpPr>
            <a:cxnSpLocks/>
          </p:cNvCxnSpPr>
          <p:nvPr/>
        </p:nvCxnSpPr>
        <p:spPr>
          <a:xfrm>
            <a:off x="2573298" y="5275282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AED6631-CE5B-AF8F-3130-544D63B376D1}"/>
              </a:ext>
            </a:extLst>
          </p:cNvPr>
          <p:cNvCxnSpPr>
            <a:cxnSpLocks/>
          </p:cNvCxnSpPr>
          <p:nvPr/>
        </p:nvCxnSpPr>
        <p:spPr>
          <a:xfrm>
            <a:off x="2740688" y="5307762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DFD484D-4216-C957-0528-F9AA9FE01162}"/>
              </a:ext>
            </a:extLst>
          </p:cNvPr>
          <p:cNvCxnSpPr>
            <a:cxnSpLocks/>
          </p:cNvCxnSpPr>
          <p:nvPr/>
        </p:nvCxnSpPr>
        <p:spPr>
          <a:xfrm>
            <a:off x="2935558" y="5307762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C24732A-BAEE-7EC2-08DB-73F544F58CFA}"/>
              </a:ext>
            </a:extLst>
          </p:cNvPr>
          <p:cNvCxnSpPr>
            <a:cxnSpLocks/>
          </p:cNvCxnSpPr>
          <p:nvPr/>
        </p:nvCxnSpPr>
        <p:spPr>
          <a:xfrm>
            <a:off x="3085461" y="5322752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A07ED-8775-A366-256A-FFE90DA8E336}"/>
              </a:ext>
            </a:extLst>
          </p:cNvPr>
          <p:cNvCxnSpPr>
            <a:cxnSpLocks/>
          </p:cNvCxnSpPr>
          <p:nvPr/>
        </p:nvCxnSpPr>
        <p:spPr>
          <a:xfrm>
            <a:off x="3295323" y="5292772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A line of letters and numbers&#10;&#10;Description automatically generated with medium confidence">
            <a:extLst>
              <a:ext uri="{FF2B5EF4-FFF2-40B4-BE49-F238E27FC236}">
                <a16:creationId xmlns:a16="http://schemas.microsoft.com/office/drawing/2014/main" id="{EEDB4AB1-7B12-2191-CC4B-526CB19E71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75478" y="5014949"/>
            <a:ext cx="5252362" cy="139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53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7B44D-49EE-BE1F-EF1F-D754C786A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glasses and a blue shirt standing in front of a whiteboard&#10;&#10;Description automatically generated">
            <a:extLst>
              <a:ext uri="{FF2B5EF4-FFF2-40B4-BE49-F238E27FC236}">
                <a16:creationId xmlns:a16="http://schemas.microsoft.com/office/drawing/2014/main" id="{BFB45695-95AD-70C1-B170-43EDF0A97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5188" y="375841"/>
            <a:ext cx="6007100" cy="4055853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FE065801-94D0-2E2C-07E1-74A98416AF6C}"/>
              </a:ext>
            </a:extLst>
          </p:cNvPr>
          <p:cNvSpPr/>
          <p:nvPr/>
        </p:nvSpPr>
        <p:spPr>
          <a:xfrm>
            <a:off x="5918200" y="314286"/>
            <a:ext cx="6273800" cy="4111267"/>
          </a:xfrm>
          <a:custGeom>
            <a:avLst/>
            <a:gdLst>
              <a:gd name="connsiteX0" fmla="*/ 3346807 w 6273800"/>
              <a:gd name="connsiteY0" fmla="*/ 892881 h 4566880"/>
              <a:gd name="connsiteX1" fmla="*/ 550464 w 6273800"/>
              <a:gd name="connsiteY1" fmla="*/ 2202539 h 4566880"/>
              <a:gd name="connsiteX2" fmla="*/ 1347667 w 6273800"/>
              <a:gd name="connsiteY2" fmla="*/ 3904704 h 4566880"/>
              <a:gd name="connsiteX3" fmla="*/ 4144010 w 6273800"/>
              <a:gd name="connsiteY3" fmla="*/ 2595045 h 4566880"/>
              <a:gd name="connsiteX4" fmla="*/ 0 w 6273800"/>
              <a:gd name="connsiteY4" fmla="*/ 0 h 4566880"/>
              <a:gd name="connsiteX5" fmla="*/ 6273800 w 6273800"/>
              <a:gd name="connsiteY5" fmla="*/ 0 h 4566880"/>
              <a:gd name="connsiteX6" fmla="*/ 6273800 w 6273800"/>
              <a:gd name="connsiteY6" fmla="*/ 4566880 h 4566880"/>
              <a:gd name="connsiteX7" fmla="*/ 0 w 6273800"/>
              <a:gd name="connsiteY7" fmla="*/ 4566880 h 4566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73800" h="4566880">
                <a:moveTo>
                  <a:pt x="3346807" y="892881"/>
                </a:moveTo>
                <a:lnTo>
                  <a:pt x="550464" y="2202539"/>
                </a:lnTo>
                <a:lnTo>
                  <a:pt x="1347667" y="3904704"/>
                </a:lnTo>
                <a:lnTo>
                  <a:pt x="4144010" y="2595045"/>
                </a:lnTo>
                <a:close/>
                <a:moveTo>
                  <a:pt x="0" y="0"/>
                </a:moveTo>
                <a:lnTo>
                  <a:pt x="6273800" y="0"/>
                </a:lnTo>
                <a:lnTo>
                  <a:pt x="6273800" y="4566880"/>
                </a:lnTo>
                <a:lnTo>
                  <a:pt x="0" y="4566880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1FFC8F-30AE-B625-F4DA-A873489B8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Tesseract OCR Engine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36A927-FCD7-32E6-A319-76EB1FA6168B}"/>
              </a:ext>
            </a:extLst>
          </p:cNvPr>
          <p:cNvSpPr txBox="1"/>
          <p:nvPr/>
        </p:nvSpPr>
        <p:spPr>
          <a:xfrm>
            <a:off x="132824" y="1690688"/>
            <a:ext cx="673087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Loop.  </a:t>
            </a:r>
          </a:p>
          <a:p>
            <a:r>
              <a:rPr lang="en-US" sz="2800" b="1" dirty="0"/>
              <a:t>	</a:t>
            </a:r>
            <a:r>
              <a:rPr lang="en-US" sz="2800" dirty="0"/>
              <a:t>Classify blobs to letters</a:t>
            </a:r>
          </a:p>
          <a:p>
            <a:endParaRPr lang="en-US" sz="2800" dirty="0"/>
          </a:p>
          <a:p>
            <a:r>
              <a:rPr lang="en-US" sz="2800" dirty="0"/>
              <a:t>	if blob doesn’t match any letter</a:t>
            </a:r>
          </a:p>
          <a:p>
            <a:r>
              <a:rPr lang="en-US" sz="2800" dirty="0"/>
              <a:t>		cut the blob </a:t>
            </a:r>
          </a:p>
          <a:p>
            <a:r>
              <a:rPr lang="en-US" sz="2800" dirty="0"/>
              <a:t>	if cut blob doesn’t match any letter</a:t>
            </a:r>
          </a:p>
          <a:p>
            <a:r>
              <a:rPr lang="en-US" sz="2800" dirty="0"/>
              <a:t>		associate broken segments</a:t>
            </a: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DB26B31B-10C6-A078-E567-7863DA713F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776" t="35566" r="45014" b="57457"/>
          <a:stretch/>
        </p:blipFill>
        <p:spPr>
          <a:xfrm>
            <a:off x="838200" y="5271963"/>
            <a:ext cx="2593298" cy="52322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78B2FB1B-9558-A130-DFE7-3E16DFF3552F}"/>
                  </a:ext>
                </a:extLst>
              </p14:cNvPr>
              <p14:cNvContentPartPr/>
              <p14:nvPr/>
            </p14:nvContentPartPr>
            <p14:xfrm>
              <a:off x="7266706" y="5826759"/>
              <a:ext cx="20520" cy="3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78B2FB1B-9558-A130-DFE7-3E16DFF3552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48706" y="5808759"/>
                <a:ext cx="5616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68096111-3B2F-777C-5986-7BD736106972}"/>
                  </a:ext>
                </a:extLst>
              </p14:cNvPr>
              <p14:cNvContentPartPr/>
              <p14:nvPr/>
            </p14:nvContentPartPr>
            <p14:xfrm>
              <a:off x="1588426" y="1399479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68096111-3B2F-777C-5986-7BD7361069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70426" y="1381479"/>
                <a:ext cx="36000" cy="3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3D3ADA-A68D-D48A-AEC0-ABED10C5F198}"/>
              </a:ext>
            </a:extLst>
          </p:cNvPr>
          <p:cNvCxnSpPr>
            <a:cxnSpLocks/>
          </p:cNvCxnSpPr>
          <p:nvPr/>
        </p:nvCxnSpPr>
        <p:spPr>
          <a:xfrm>
            <a:off x="1446593" y="4759957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E52DAB-A2B6-3581-260B-CC790D3D26FC}"/>
              </a:ext>
            </a:extLst>
          </p:cNvPr>
          <p:cNvCxnSpPr>
            <a:cxnSpLocks/>
          </p:cNvCxnSpPr>
          <p:nvPr/>
        </p:nvCxnSpPr>
        <p:spPr>
          <a:xfrm>
            <a:off x="1838833" y="4759957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9F3ACB-2738-1BB6-BF11-42EF1AF81586}"/>
              </a:ext>
            </a:extLst>
          </p:cNvPr>
          <p:cNvCxnSpPr>
            <a:cxnSpLocks/>
          </p:cNvCxnSpPr>
          <p:nvPr/>
        </p:nvCxnSpPr>
        <p:spPr>
          <a:xfrm>
            <a:off x="2306023" y="4759957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D5395F-90DE-37AD-0B84-E6DE4EF07640}"/>
              </a:ext>
            </a:extLst>
          </p:cNvPr>
          <p:cNvCxnSpPr>
            <a:cxnSpLocks/>
          </p:cNvCxnSpPr>
          <p:nvPr/>
        </p:nvCxnSpPr>
        <p:spPr>
          <a:xfrm>
            <a:off x="2743233" y="4759957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A9E3B94-D77A-4A80-E6DC-13D5E5E90C30}"/>
              </a:ext>
            </a:extLst>
          </p:cNvPr>
          <p:cNvCxnSpPr>
            <a:cxnSpLocks/>
          </p:cNvCxnSpPr>
          <p:nvPr/>
        </p:nvCxnSpPr>
        <p:spPr>
          <a:xfrm>
            <a:off x="3135474" y="4759957"/>
            <a:ext cx="0" cy="1134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DF15042-65C7-7B26-63B0-714E22E4428E}"/>
              </a:ext>
            </a:extLst>
          </p:cNvPr>
          <p:cNvCxnSpPr>
            <a:cxnSpLocks/>
          </p:cNvCxnSpPr>
          <p:nvPr/>
        </p:nvCxnSpPr>
        <p:spPr>
          <a:xfrm>
            <a:off x="2128639" y="4759957"/>
            <a:ext cx="0" cy="1134362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number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D45793D5-671E-7E69-4E94-258B2CA364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1720" y="5163425"/>
            <a:ext cx="3290004" cy="1380289"/>
          </a:xfrm>
          <a:prstGeom prst="rect">
            <a:avLst/>
          </a:prstGeom>
        </p:spPr>
      </p:pic>
      <p:pic>
        <p:nvPicPr>
          <p:cNvPr id="10" name="Picture 9" descr="A black and white text&#10;&#10;Description automatically generated">
            <a:extLst>
              <a:ext uri="{FF2B5EF4-FFF2-40B4-BE49-F238E27FC236}">
                <a16:creationId xmlns:a16="http://schemas.microsoft.com/office/drawing/2014/main" id="{66B2511D-193B-3704-C3E6-D83238098D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96819" y="4819309"/>
            <a:ext cx="3785420" cy="173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770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1E22F-9056-F20D-6B36-81A161886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7A40D-B823-3ACF-AED7-7BCF7B661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Works best for printed characters (uniform spacing, uniform height, stylized lines)</a:t>
            </a:r>
          </a:p>
          <a:p>
            <a:r>
              <a:rPr lang="en-US" dirty="0"/>
              <a:t>Can handle oblique lines (or curves in baseline; book bindings)</a:t>
            </a:r>
          </a:p>
          <a:p>
            <a:r>
              <a:rPr lang="en-US" dirty="0"/>
              <a:t>Does not work with other stuff is in the image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789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6F25B-58A3-EE36-5A17-6DF9CE115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EasyOCR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AE2B1-04ED-BAF0-CF86-7AA8E01B4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https://github.com/JaidedAI/EasyOCR</a:t>
            </a:r>
            <a:endParaRPr lang="en-US" dirty="0"/>
          </a:p>
          <a:p>
            <a:r>
              <a:rPr lang="en-US" dirty="0"/>
              <a:t>pip install </a:t>
            </a:r>
            <a:r>
              <a:rPr lang="en-US" dirty="0" err="1"/>
              <a:t>easyocr</a:t>
            </a:r>
            <a:endParaRPr lang="en-US" dirty="0"/>
          </a:p>
          <a:p>
            <a:endParaRPr lang="en-US" dirty="0"/>
          </a:p>
          <a:p>
            <a:r>
              <a:rPr lang="en-US" dirty="0"/>
              <a:t>Trained on 80+ languages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319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7598</TotalTime>
  <Words>1005</Words>
  <Application>Microsoft Macintosh PowerPoint</Application>
  <PresentationFormat>Widescreen</PresentationFormat>
  <Paragraphs>142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Menlo</vt:lpstr>
      <vt:lpstr>Wingdings</vt:lpstr>
      <vt:lpstr>Office Theme</vt:lpstr>
      <vt:lpstr>Lecture 18  0PfiCa1 Chaca c ter Recojation </vt:lpstr>
      <vt:lpstr>Project Updates (10/30 &amp; 11/4)  </vt:lpstr>
      <vt:lpstr>Tesseract OCR Engine</vt:lpstr>
      <vt:lpstr>Tesseract OCR Engine</vt:lpstr>
      <vt:lpstr>Tesseract OCR Engine</vt:lpstr>
      <vt:lpstr>Tesseract OCR Engine</vt:lpstr>
      <vt:lpstr>Tesseract OCR Engine</vt:lpstr>
      <vt:lpstr>Limitations</vt:lpstr>
      <vt:lpstr>EasyOCR</vt:lpstr>
      <vt:lpstr>EasyOCR</vt:lpstr>
      <vt:lpstr>EasyOCR</vt:lpstr>
      <vt:lpstr>Limitations</vt:lpstr>
      <vt:lpstr>Digits example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University of Pittsburgh University of Pittsburgh</dc:creator>
  <cp:lastModifiedBy>Ted Huppert</cp:lastModifiedBy>
  <cp:revision>57</cp:revision>
  <dcterms:created xsi:type="dcterms:W3CDTF">2024-07-14T13:25:54Z</dcterms:created>
  <dcterms:modified xsi:type="dcterms:W3CDTF">2024-11-06T16:52:13Z</dcterms:modified>
</cp:coreProperties>
</file>

<file path=docProps/thumbnail.jpeg>
</file>